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4"/>
  </p:notesMasterIdLst>
  <p:handoutMasterIdLst>
    <p:handoutMasterId r:id="rId25"/>
  </p:handoutMasterIdLst>
  <p:sldIdLst>
    <p:sldId id="256" r:id="rId2"/>
    <p:sldId id="322" r:id="rId3"/>
    <p:sldId id="277" r:id="rId4"/>
    <p:sldId id="317" r:id="rId5"/>
    <p:sldId id="310" r:id="rId6"/>
    <p:sldId id="311" r:id="rId7"/>
    <p:sldId id="324" r:id="rId8"/>
    <p:sldId id="329" r:id="rId9"/>
    <p:sldId id="330" r:id="rId10"/>
    <p:sldId id="332" r:id="rId11"/>
    <p:sldId id="333" r:id="rId12"/>
    <p:sldId id="314" r:id="rId13"/>
    <p:sldId id="331" r:id="rId14"/>
    <p:sldId id="325" r:id="rId15"/>
    <p:sldId id="323" r:id="rId16"/>
    <p:sldId id="326" r:id="rId17"/>
    <p:sldId id="272" r:id="rId18"/>
    <p:sldId id="328" r:id="rId19"/>
    <p:sldId id="327" r:id="rId20"/>
    <p:sldId id="278" r:id="rId21"/>
    <p:sldId id="282" r:id="rId22"/>
    <p:sldId id="320" r:id="rId2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388" autoAdjust="0"/>
    <p:restoredTop sz="94645" autoAdjust="0"/>
  </p:normalViewPr>
  <p:slideViewPr>
    <p:cSldViewPr snapToGrid="0" snapToObjects="1">
      <p:cViewPr varScale="1">
        <p:scale>
          <a:sx n="76" d="100"/>
          <a:sy n="76" d="100"/>
        </p:scale>
        <p:origin x="1830" y="66"/>
      </p:cViewPr>
      <p:guideLst>
        <p:guide orient="horz" pos="2160"/>
        <p:guide pos="2880"/>
      </p:guideLst>
    </p:cSldViewPr>
  </p:slideViewPr>
  <p:outlineViewPr>
    <p:cViewPr>
      <p:scale>
        <a:sx n="33" d="100"/>
        <a:sy n="33" d="100"/>
      </p:scale>
      <p:origin x="0" y="302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2830" tIns="46415" rIns="92830" bIns="46415" rtlCol="0"/>
          <a:lstStyle>
            <a:lvl1pPr algn="r">
              <a:defRPr sz="1200"/>
            </a:lvl1pPr>
          </a:lstStyle>
          <a:p>
            <a:fld id="{67653EB0-44E8-F940-8478-F78C5B536586}" type="datetimeFigureOut">
              <a:rPr lang="en-US" smtClean="0"/>
              <a:t>1/17/2024</a:t>
            </a:fld>
            <a:endParaRPr lang="en-US" dirty="0"/>
          </a:p>
        </p:txBody>
      </p:sp>
      <p:sp>
        <p:nvSpPr>
          <p:cNvPr id="4" name="Footer Placeholder 3"/>
          <p:cNvSpPr>
            <a:spLocks noGrp="1"/>
          </p:cNvSpPr>
          <p:nvPr>
            <p:ph type="ftr" sz="quarter" idx="2"/>
          </p:nvPr>
        </p:nvSpPr>
        <p:spPr>
          <a:xfrm>
            <a:off x="0" y="8829966"/>
            <a:ext cx="3037840" cy="464820"/>
          </a:xfrm>
          <a:prstGeom prst="rect">
            <a:avLst/>
          </a:prstGeom>
        </p:spPr>
        <p:txBody>
          <a:bodyPr vert="horz" lIns="92830" tIns="46415" rIns="92830" bIns="464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6"/>
            <a:ext cx="3037840" cy="464820"/>
          </a:xfrm>
          <a:prstGeom prst="rect">
            <a:avLst/>
          </a:prstGeom>
        </p:spPr>
        <p:txBody>
          <a:bodyPr vert="horz" lIns="92830" tIns="46415" rIns="92830" bIns="46415" rtlCol="0" anchor="b"/>
          <a:lstStyle>
            <a:lvl1pPr algn="r">
              <a:defRPr sz="1200"/>
            </a:lvl1pPr>
          </a:lstStyle>
          <a:p>
            <a:fld id="{F54B467B-9A6B-0840-86F2-52042705FE1B}" type="slidenum">
              <a:rPr lang="en-US" smtClean="0"/>
              <a:t>‹#›</a:t>
            </a:fld>
            <a:endParaRPr lang="en-US" dirty="0"/>
          </a:p>
        </p:txBody>
      </p:sp>
    </p:spTree>
    <p:extLst>
      <p:ext uri="{BB962C8B-B14F-4D97-AF65-F5344CB8AC3E}">
        <p14:creationId xmlns:p14="http://schemas.microsoft.com/office/powerpoint/2010/main" val="22720401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2830" tIns="46415" rIns="92830" bIns="46415" rtlCol="0"/>
          <a:lstStyle>
            <a:lvl1pPr algn="r">
              <a:defRPr sz="1200"/>
            </a:lvl1pPr>
          </a:lstStyle>
          <a:p>
            <a:fld id="{0EFDA708-3A36-964A-A3D4-3FD1A1A74077}" type="datetimeFigureOut">
              <a:rPr lang="en-US" smtClean="0"/>
              <a:t>1/17/2024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2830" tIns="46415" rIns="92830" bIns="46415" rtlCol="0" anchor="b"/>
          <a:lstStyle>
            <a:lvl1pPr algn="r">
              <a:defRPr sz="1200"/>
            </a:lvl1pPr>
          </a:lstStyle>
          <a:p>
            <a:fld id="{24D5B4B7-7B6F-CD41-807D-14F7F2AB9A38}" type="slidenum">
              <a:rPr lang="en-US" smtClean="0"/>
              <a:t>‹#›</a:t>
            </a:fld>
            <a:endParaRPr lang="en-US" dirty="0"/>
          </a:p>
        </p:txBody>
      </p:sp>
    </p:spTree>
    <p:extLst>
      <p:ext uri="{BB962C8B-B14F-4D97-AF65-F5344CB8AC3E}">
        <p14:creationId xmlns:p14="http://schemas.microsoft.com/office/powerpoint/2010/main" val="147265722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D5B4B7-7B6F-CD41-807D-14F7F2AB9A38}" type="slidenum">
              <a:rPr lang="en-US" smtClean="0"/>
              <a:t>0</a:t>
            </a:fld>
            <a:endParaRPr lang="en-US" dirty="0"/>
          </a:p>
        </p:txBody>
      </p:sp>
    </p:spTree>
    <p:extLst>
      <p:ext uri="{BB962C8B-B14F-4D97-AF65-F5344CB8AC3E}">
        <p14:creationId xmlns:p14="http://schemas.microsoft.com/office/powerpoint/2010/main" val="3601341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D5B4B7-7B6F-CD41-807D-14F7F2AB9A38}" type="slidenum">
              <a:rPr lang="en-US" smtClean="0"/>
              <a:t>10</a:t>
            </a:fld>
            <a:endParaRPr lang="en-US" dirty="0"/>
          </a:p>
        </p:txBody>
      </p:sp>
    </p:spTree>
    <p:extLst>
      <p:ext uri="{BB962C8B-B14F-4D97-AF65-F5344CB8AC3E}">
        <p14:creationId xmlns:p14="http://schemas.microsoft.com/office/powerpoint/2010/main" val="3645147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D5B4B7-7B6F-CD41-807D-14F7F2AB9A38}" type="slidenum">
              <a:rPr lang="en-US" smtClean="0"/>
              <a:t>11</a:t>
            </a:fld>
            <a:endParaRPr lang="en-US" dirty="0"/>
          </a:p>
        </p:txBody>
      </p:sp>
    </p:spTree>
    <p:extLst>
      <p:ext uri="{BB962C8B-B14F-4D97-AF65-F5344CB8AC3E}">
        <p14:creationId xmlns:p14="http://schemas.microsoft.com/office/powerpoint/2010/main" val="29949432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D5B4B7-7B6F-CD41-807D-14F7F2AB9A38}" type="slidenum">
              <a:rPr lang="en-US" smtClean="0"/>
              <a:t>12</a:t>
            </a:fld>
            <a:endParaRPr lang="en-US" dirty="0"/>
          </a:p>
        </p:txBody>
      </p:sp>
    </p:spTree>
    <p:extLst>
      <p:ext uri="{BB962C8B-B14F-4D97-AF65-F5344CB8AC3E}">
        <p14:creationId xmlns:p14="http://schemas.microsoft.com/office/powerpoint/2010/main" val="8824709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D5B4B7-7B6F-CD41-807D-14F7F2AB9A38}" type="slidenum">
              <a:rPr lang="en-US" smtClean="0"/>
              <a:t>13</a:t>
            </a:fld>
            <a:endParaRPr lang="en-US" dirty="0"/>
          </a:p>
        </p:txBody>
      </p:sp>
    </p:spTree>
    <p:extLst>
      <p:ext uri="{BB962C8B-B14F-4D97-AF65-F5344CB8AC3E}">
        <p14:creationId xmlns:p14="http://schemas.microsoft.com/office/powerpoint/2010/main" val="40822181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D5B4B7-7B6F-CD41-807D-14F7F2AB9A38}" type="slidenum">
              <a:rPr lang="en-US" smtClean="0"/>
              <a:t>14</a:t>
            </a:fld>
            <a:endParaRPr lang="en-US" dirty="0"/>
          </a:p>
        </p:txBody>
      </p:sp>
    </p:spTree>
    <p:extLst>
      <p:ext uri="{BB962C8B-B14F-4D97-AF65-F5344CB8AC3E}">
        <p14:creationId xmlns:p14="http://schemas.microsoft.com/office/powerpoint/2010/main" val="36097312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D5B4B7-7B6F-CD41-807D-14F7F2AB9A38}" type="slidenum">
              <a:rPr lang="en-US" smtClean="0"/>
              <a:t>15</a:t>
            </a:fld>
            <a:endParaRPr lang="en-US" dirty="0"/>
          </a:p>
        </p:txBody>
      </p:sp>
    </p:spTree>
    <p:extLst>
      <p:ext uri="{BB962C8B-B14F-4D97-AF65-F5344CB8AC3E}">
        <p14:creationId xmlns:p14="http://schemas.microsoft.com/office/powerpoint/2010/main" val="41386615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D5B4B7-7B6F-CD41-807D-14F7F2AB9A38}" type="slidenum">
              <a:rPr lang="en-US" smtClean="0"/>
              <a:t>16</a:t>
            </a:fld>
            <a:endParaRPr lang="en-US" dirty="0"/>
          </a:p>
        </p:txBody>
      </p:sp>
    </p:spTree>
    <p:extLst>
      <p:ext uri="{BB962C8B-B14F-4D97-AF65-F5344CB8AC3E}">
        <p14:creationId xmlns:p14="http://schemas.microsoft.com/office/powerpoint/2010/main" val="38481368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D5B4B7-7B6F-CD41-807D-14F7F2AB9A38}" type="slidenum">
              <a:rPr lang="en-US" smtClean="0"/>
              <a:t>17</a:t>
            </a:fld>
            <a:endParaRPr lang="en-US" dirty="0"/>
          </a:p>
        </p:txBody>
      </p:sp>
    </p:spTree>
    <p:extLst>
      <p:ext uri="{BB962C8B-B14F-4D97-AF65-F5344CB8AC3E}">
        <p14:creationId xmlns:p14="http://schemas.microsoft.com/office/powerpoint/2010/main" val="16736143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D5B4B7-7B6F-CD41-807D-14F7F2AB9A38}" type="slidenum">
              <a:rPr lang="en-US" smtClean="0"/>
              <a:t>18</a:t>
            </a:fld>
            <a:endParaRPr lang="en-US" dirty="0"/>
          </a:p>
        </p:txBody>
      </p:sp>
    </p:spTree>
    <p:extLst>
      <p:ext uri="{BB962C8B-B14F-4D97-AF65-F5344CB8AC3E}">
        <p14:creationId xmlns:p14="http://schemas.microsoft.com/office/powerpoint/2010/main" val="32562855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D5B4B7-7B6F-CD41-807D-14F7F2AB9A38}" type="slidenum">
              <a:rPr lang="en-US" smtClean="0"/>
              <a:t>19</a:t>
            </a:fld>
            <a:endParaRPr lang="en-US" dirty="0"/>
          </a:p>
        </p:txBody>
      </p:sp>
    </p:spTree>
    <p:extLst>
      <p:ext uri="{BB962C8B-B14F-4D97-AF65-F5344CB8AC3E}">
        <p14:creationId xmlns:p14="http://schemas.microsoft.com/office/powerpoint/2010/main" val="3551993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D5B4B7-7B6F-CD41-807D-14F7F2AB9A38}" type="slidenum">
              <a:rPr lang="en-US" smtClean="0"/>
              <a:t>2</a:t>
            </a:fld>
            <a:endParaRPr lang="en-US" dirty="0"/>
          </a:p>
        </p:txBody>
      </p:sp>
    </p:spTree>
    <p:extLst>
      <p:ext uri="{BB962C8B-B14F-4D97-AF65-F5344CB8AC3E}">
        <p14:creationId xmlns:p14="http://schemas.microsoft.com/office/powerpoint/2010/main" val="14016400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D5B4B7-7B6F-CD41-807D-14F7F2AB9A38}" type="slidenum">
              <a:rPr lang="en-US" smtClean="0"/>
              <a:t>20</a:t>
            </a:fld>
            <a:endParaRPr lang="en-US" dirty="0"/>
          </a:p>
        </p:txBody>
      </p:sp>
    </p:spTree>
    <p:extLst>
      <p:ext uri="{BB962C8B-B14F-4D97-AF65-F5344CB8AC3E}">
        <p14:creationId xmlns:p14="http://schemas.microsoft.com/office/powerpoint/2010/main" val="39441015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D5B4B7-7B6F-CD41-807D-14F7F2AB9A38}" type="slidenum">
              <a:rPr lang="en-US" smtClean="0"/>
              <a:t>21</a:t>
            </a:fld>
            <a:endParaRPr lang="en-US" dirty="0"/>
          </a:p>
        </p:txBody>
      </p:sp>
    </p:spTree>
    <p:extLst>
      <p:ext uri="{BB962C8B-B14F-4D97-AF65-F5344CB8AC3E}">
        <p14:creationId xmlns:p14="http://schemas.microsoft.com/office/powerpoint/2010/main" val="2329313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D5B4B7-7B6F-CD41-807D-14F7F2AB9A38}" type="slidenum">
              <a:rPr lang="en-US" smtClean="0"/>
              <a:t>3</a:t>
            </a:fld>
            <a:endParaRPr lang="en-US" dirty="0"/>
          </a:p>
        </p:txBody>
      </p:sp>
    </p:spTree>
    <p:extLst>
      <p:ext uri="{BB962C8B-B14F-4D97-AF65-F5344CB8AC3E}">
        <p14:creationId xmlns:p14="http://schemas.microsoft.com/office/powerpoint/2010/main" val="2852755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D5B4B7-7B6F-CD41-807D-14F7F2AB9A38}" type="slidenum">
              <a:rPr lang="en-US" smtClean="0"/>
              <a:t>4</a:t>
            </a:fld>
            <a:endParaRPr lang="en-US" dirty="0"/>
          </a:p>
        </p:txBody>
      </p:sp>
    </p:spTree>
    <p:extLst>
      <p:ext uri="{BB962C8B-B14F-4D97-AF65-F5344CB8AC3E}">
        <p14:creationId xmlns:p14="http://schemas.microsoft.com/office/powerpoint/2010/main" val="463992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D5B4B7-7B6F-CD41-807D-14F7F2AB9A38}" type="slidenum">
              <a:rPr lang="en-US" smtClean="0"/>
              <a:t>5</a:t>
            </a:fld>
            <a:endParaRPr lang="en-US" dirty="0"/>
          </a:p>
        </p:txBody>
      </p:sp>
    </p:spTree>
    <p:extLst>
      <p:ext uri="{BB962C8B-B14F-4D97-AF65-F5344CB8AC3E}">
        <p14:creationId xmlns:p14="http://schemas.microsoft.com/office/powerpoint/2010/main" val="775022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D5B4B7-7B6F-CD41-807D-14F7F2AB9A38}" type="slidenum">
              <a:rPr lang="en-US" smtClean="0"/>
              <a:t>6</a:t>
            </a:fld>
            <a:endParaRPr lang="en-US" dirty="0"/>
          </a:p>
        </p:txBody>
      </p:sp>
    </p:spTree>
    <p:extLst>
      <p:ext uri="{BB962C8B-B14F-4D97-AF65-F5344CB8AC3E}">
        <p14:creationId xmlns:p14="http://schemas.microsoft.com/office/powerpoint/2010/main" val="1861255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D5B4B7-7B6F-CD41-807D-14F7F2AB9A38}" type="slidenum">
              <a:rPr lang="en-US" smtClean="0"/>
              <a:t>7</a:t>
            </a:fld>
            <a:endParaRPr lang="en-US" dirty="0"/>
          </a:p>
        </p:txBody>
      </p:sp>
    </p:spTree>
    <p:extLst>
      <p:ext uri="{BB962C8B-B14F-4D97-AF65-F5344CB8AC3E}">
        <p14:creationId xmlns:p14="http://schemas.microsoft.com/office/powerpoint/2010/main" val="8788442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D5B4B7-7B6F-CD41-807D-14F7F2AB9A38}" type="slidenum">
              <a:rPr lang="en-US" smtClean="0"/>
              <a:t>8</a:t>
            </a:fld>
            <a:endParaRPr lang="en-US" dirty="0"/>
          </a:p>
        </p:txBody>
      </p:sp>
    </p:spTree>
    <p:extLst>
      <p:ext uri="{BB962C8B-B14F-4D97-AF65-F5344CB8AC3E}">
        <p14:creationId xmlns:p14="http://schemas.microsoft.com/office/powerpoint/2010/main" val="8867502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D5B4B7-7B6F-CD41-807D-14F7F2AB9A38}" type="slidenum">
              <a:rPr lang="en-US" smtClean="0"/>
              <a:t>9</a:t>
            </a:fld>
            <a:endParaRPr lang="en-US" dirty="0"/>
          </a:p>
        </p:txBody>
      </p:sp>
    </p:spTree>
    <p:extLst>
      <p:ext uri="{BB962C8B-B14F-4D97-AF65-F5344CB8AC3E}">
        <p14:creationId xmlns:p14="http://schemas.microsoft.com/office/powerpoint/2010/main" val="1275786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87DCECBA-88E5-4A71-8085-03B925523B59}" type="datetime1">
              <a:rPr lang="en-US" smtClean="0"/>
              <a:t>1/17/2024</a:t>
            </a:fld>
            <a:endParaRPr lang="en-US" dirty="0"/>
          </a:p>
        </p:txBody>
      </p:sp>
      <p:sp>
        <p:nvSpPr>
          <p:cNvPr id="5" name="Footer Placeholder 4"/>
          <p:cNvSpPr>
            <a:spLocks noGrp="1"/>
          </p:cNvSpPr>
          <p:nvPr>
            <p:ph type="ftr" sz="quarter" idx="11"/>
          </p:nvPr>
        </p:nvSpPr>
        <p:spPr/>
        <p:txBody>
          <a:bodyPr/>
          <a:lstStyle/>
          <a:p>
            <a:r>
              <a:rPr lang="en-US"/>
              <a:t>MTA Bus TSO Local 106 Members (effective as of 10/31/2023)</a:t>
            </a:r>
            <a:endParaRPr lang="en-US" dirty="0"/>
          </a:p>
        </p:txBody>
      </p:sp>
      <p:sp>
        <p:nvSpPr>
          <p:cNvPr id="6" name="Slide Number Placeholder 5"/>
          <p:cNvSpPr>
            <a:spLocks noGrp="1"/>
          </p:cNvSpPr>
          <p:nvPr>
            <p:ph type="sldNum" sz="quarter" idx="12"/>
          </p:nvPr>
        </p:nvSpPr>
        <p:spPr/>
        <p:txBody>
          <a:bodyPr/>
          <a:lstStyle/>
          <a:p>
            <a:fld id="{CEDF6D6C-5AA7-4844-B80C-6FB67B21D5FB}" type="slidenum">
              <a:rPr lang="en-US" smtClean="0"/>
              <a:t>‹#›</a:t>
            </a:fld>
            <a:endParaRPr lang="en-US" dirty="0"/>
          </a:p>
        </p:txBody>
      </p:sp>
    </p:spTree>
    <p:extLst>
      <p:ext uri="{BB962C8B-B14F-4D97-AF65-F5344CB8AC3E}">
        <p14:creationId xmlns:p14="http://schemas.microsoft.com/office/powerpoint/2010/main" val="398561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F34DD4-8105-4B41-B146-15A215F92BF0}" type="datetime1">
              <a:rPr lang="en-US" smtClean="0"/>
              <a:t>1/17/2024</a:t>
            </a:fld>
            <a:endParaRPr lang="en-US" dirty="0"/>
          </a:p>
        </p:txBody>
      </p:sp>
      <p:sp>
        <p:nvSpPr>
          <p:cNvPr id="5" name="Footer Placeholder 4"/>
          <p:cNvSpPr>
            <a:spLocks noGrp="1"/>
          </p:cNvSpPr>
          <p:nvPr>
            <p:ph type="ftr" sz="quarter" idx="11"/>
          </p:nvPr>
        </p:nvSpPr>
        <p:spPr/>
        <p:txBody>
          <a:bodyPr/>
          <a:lstStyle/>
          <a:p>
            <a:r>
              <a:rPr lang="en-US"/>
              <a:t>MTA Bus TSO Local 106 Members (effective as of 10/31/2023)</a:t>
            </a:r>
            <a:endParaRPr lang="en-US" dirty="0"/>
          </a:p>
        </p:txBody>
      </p:sp>
      <p:sp>
        <p:nvSpPr>
          <p:cNvPr id="6" name="Slide Number Placeholder 5"/>
          <p:cNvSpPr>
            <a:spLocks noGrp="1"/>
          </p:cNvSpPr>
          <p:nvPr>
            <p:ph type="sldNum" sz="quarter" idx="12"/>
          </p:nvPr>
        </p:nvSpPr>
        <p:spPr/>
        <p:txBody>
          <a:bodyPr/>
          <a:lstStyle/>
          <a:p>
            <a:fld id="{CEDF6D6C-5AA7-4844-B80C-6FB67B21D5FB}" type="slidenum">
              <a:rPr lang="en-US" smtClean="0"/>
              <a:t>‹#›</a:t>
            </a:fld>
            <a:endParaRPr lang="en-US" dirty="0"/>
          </a:p>
        </p:txBody>
      </p:sp>
    </p:spTree>
    <p:extLst>
      <p:ext uri="{BB962C8B-B14F-4D97-AF65-F5344CB8AC3E}">
        <p14:creationId xmlns:p14="http://schemas.microsoft.com/office/powerpoint/2010/main" val="3237458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CA88FF-B02F-4C01-89F9-92716FCC620F}" type="datetime1">
              <a:rPr lang="en-US" smtClean="0"/>
              <a:t>1/17/2024</a:t>
            </a:fld>
            <a:endParaRPr lang="en-US" dirty="0"/>
          </a:p>
        </p:txBody>
      </p:sp>
      <p:sp>
        <p:nvSpPr>
          <p:cNvPr id="5" name="Footer Placeholder 4"/>
          <p:cNvSpPr>
            <a:spLocks noGrp="1"/>
          </p:cNvSpPr>
          <p:nvPr>
            <p:ph type="ftr" sz="quarter" idx="11"/>
          </p:nvPr>
        </p:nvSpPr>
        <p:spPr/>
        <p:txBody>
          <a:bodyPr/>
          <a:lstStyle/>
          <a:p>
            <a:r>
              <a:rPr lang="en-US"/>
              <a:t>MTA Bus TSO Local 106 Members (effective as of 10/31/2023)</a:t>
            </a:r>
            <a:endParaRPr lang="en-US" dirty="0"/>
          </a:p>
        </p:txBody>
      </p:sp>
      <p:sp>
        <p:nvSpPr>
          <p:cNvPr id="6" name="Slide Number Placeholder 5"/>
          <p:cNvSpPr>
            <a:spLocks noGrp="1"/>
          </p:cNvSpPr>
          <p:nvPr>
            <p:ph type="sldNum" sz="quarter" idx="12"/>
          </p:nvPr>
        </p:nvSpPr>
        <p:spPr/>
        <p:txBody>
          <a:bodyPr/>
          <a:lstStyle/>
          <a:p>
            <a:fld id="{CEDF6D6C-5AA7-4844-B80C-6FB67B21D5FB}" type="slidenum">
              <a:rPr lang="en-US" smtClean="0"/>
              <a:t>‹#›</a:t>
            </a:fld>
            <a:endParaRPr lang="en-US" dirty="0"/>
          </a:p>
        </p:txBody>
      </p:sp>
    </p:spTree>
    <p:extLst>
      <p:ext uri="{BB962C8B-B14F-4D97-AF65-F5344CB8AC3E}">
        <p14:creationId xmlns:p14="http://schemas.microsoft.com/office/powerpoint/2010/main" val="3520990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5B821B6-7A9F-4A7D-8350-F1792A250953}" type="datetime1">
              <a:rPr lang="en-US" smtClean="0"/>
              <a:t>1/17/2024</a:t>
            </a:fld>
            <a:endParaRPr lang="en-US" dirty="0"/>
          </a:p>
        </p:txBody>
      </p:sp>
      <p:sp>
        <p:nvSpPr>
          <p:cNvPr id="5" name="Footer Placeholder 4"/>
          <p:cNvSpPr>
            <a:spLocks noGrp="1"/>
          </p:cNvSpPr>
          <p:nvPr>
            <p:ph type="ftr" sz="quarter" idx="11"/>
          </p:nvPr>
        </p:nvSpPr>
        <p:spPr/>
        <p:txBody>
          <a:bodyPr/>
          <a:lstStyle>
            <a:lvl1pPr>
              <a:defRPr sz="1050" baseline="0"/>
            </a:lvl1pPr>
          </a:lstStyle>
          <a:p>
            <a:r>
              <a:rPr lang="en-US"/>
              <a:t>MTA Bus TSO Local 106 Members (effective as of 10/31/2023)</a:t>
            </a:r>
            <a:endParaRPr lang="en-US" dirty="0"/>
          </a:p>
        </p:txBody>
      </p:sp>
      <p:sp>
        <p:nvSpPr>
          <p:cNvPr id="6" name="Slide Number Placeholder 5"/>
          <p:cNvSpPr>
            <a:spLocks noGrp="1"/>
          </p:cNvSpPr>
          <p:nvPr>
            <p:ph type="sldNum" sz="quarter" idx="12"/>
          </p:nvPr>
        </p:nvSpPr>
        <p:spPr/>
        <p:txBody>
          <a:bodyPr/>
          <a:lstStyle/>
          <a:p>
            <a:fld id="{CEDF6D6C-5AA7-4844-B80C-6FB67B21D5FB}" type="slidenum">
              <a:rPr lang="en-US" smtClean="0"/>
              <a:t>‹#›</a:t>
            </a:fld>
            <a:endParaRPr lang="en-US" dirty="0"/>
          </a:p>
        </p:txBody>
      </p:sp>
    </p:spTree>
    <p:extLst>
      <p:ext uri="{BB962C8B-B14F-4D97-AF65-F5344CB8AC3E}">
        <p14:creationId xmlns:p14="http://schemas.microsoft.com/office/powerpoint/2010/main" val="1963194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normAutofit/>
          </a:bodyPr>
          <a:lstStyle>
            <a:lvl1pPr algn="l">
              <a:defRPr sz="36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3CA284-0C2A-4D14-8BDC-267F423D2840}" type="datetime1">
              <a:rPr lang="en-US" smtClean="0"/>
              <a:t>1/17/2024</a:t>
            </a:fld>
            <a:endParaRPr lang="en-US" dirty="0"/>
          </a:p>
        </p:txBody>
      </p:sp>
      <p:sp>
        <p:nvSpPr>
          <p:cNvPr id="5" name="Footer Placeholder 4"/>
          <p:cNvSpPr>
            <a:spLocks noGrp="1"/>
          </p:cNvSpPr>
          <p:nvPr>
            <p:ph type="ftr" sz="quarter" idx="11"/>
          </p:nvPr>
        </p:nvSpPr>
        <p:spPr/>
        <p:txBody>
          <a:bodyPr/>
          <a:lstStyle/>
          <a:p>
            <a:r>
              <a:rPr lang="en-US"/>
              <a:t>MTA Bus TSO Local 106 Members (effective as of 10/31/2023)</a:t>
            </a:r>
            <a:endParaRPr lang="en-US" dirty="0"/>
          </a:p>
        </p:txBody>
      </p:sp>
      <p:sp>
        <p:nvSpPr>
          <p:cNvPr id="6" name="Slide Number Placeholder 5"/>
          <p:cNvSpPr>
            <a:spLocks noGrp="1"/>
          </p:cNvSpPr>
          <p:nvPr>
            <p:ph type="sldNum" sz="quarter" idx="12"/>
          </p:nvPr>
        </p:nvSpPr>
        <p:spPr/>
        <p:txBody>
          <a:bodyPr/>
          <a:lstStyle/>
          <a:p>
            <a:fld id="{CEDF6D6C-5AA7-4844-B80C-6FB67B21D5FB}" type="slidenum">
              <a:rPr lang="en-US" smtClean="0"/>
              <a:t>‹#›</a:t>
            </a:fld>
            <a:endParaRPr lang="en-US" dirty="0"/>
          </a:p>
        </p:txBody>
      </p:sp>
    </p:spTree>
    <p:extLst>
      <p:ext uri="{BB962C8B-B14F-4D97-AF65-F5344CB8AC3E}">
        <p14:creationId xmlns:p14="http://schemas.microsoft.com/office/powerpoint/2010/main" val="3033107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240F059-BF9E-4997-B43C-32187A0C23A5}" type="datetime1">
              <a:rPr lang="en-US" smtClean="0"/>
              <a:t>1/17/2024</a:t>
            </a:fld>
            <a:endParaRPr lang="en-US" dirty="0"/>
          </a:p>
        </p:txBody>
      </p:sp>
      <p:sp>
        <p:nvSpPr>
          <p:cNvPr id="6" name="Footer Placeholder 5"/>
          <p:cNvSpPr>
            <a:spLocks noGrp="1"/>
          </p:cNvSpPr>
          <p:nvPr>
            <p:ph type="ftr" sz="quarter" idx="11"/>
          </p:nvPr>
        </p:nvSpPr>
        <p:spPr/>
        <p:txBody>
          <a:bodyPr/>
          <a:lstStyle/>
          <a:p>
            <a:r>
              <a:rPr lang="en-US"/>
              <a:t>MTA Bus TSO Local 106 Members (effective as of 10/31/2023)</a:t>
            </a:r>
            <a:endParaRPr lang="en-US" dirty="0"/>
          </a:p>
        </p:txBody>
      </p:sp>
      <p:sp>
        <p:nvSpPr>
          <p:cNvPr id="7" name="Slide Number Placeholder 6"/>
          <p:cNvSpPr>
            <a:spLocks noGrp="1"/>
          </p:cNvSpPr>
          <p:nvPr>
            <p:ph type="sldNum" sz="quarter" idx="12"/>
          </p:nvPr>
        </p:nvSpPr>
        <p:spPr/>
        <p:txBody>
          <a:bodyPr/>
          <a:lstStyle/>
          <a:p>
            <a:fld id="{CEDF6D6C-5AA7-4844-B80C-6FB67B21D5FB}" type="slidenum">
              <a:rPr lang="en-US" smtClean="0"/>
              <a:t>‹#›</a:t>
            </a:fld>
            <a:endParaRPr lang="en-US" dirty="0"/>
          </a:p>
        </p:txBody>
      </p:sp>
    </p:spTree>
    <p:extLst>
      <p:ext uri="{BB962C8B-B14F-4D97-AF65-F5344CB8AC3E}">
        <p14:creationId xmlns:p14="http://schemas.microsoft.com/office/powerpoint/2010/main" val="913868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B19533F-4135-4EF9-B27F-5CAEEA861B7B}" type="datetime1">
              <a:rPr lang="en-US" smtClean="0"/>
              <a:t>1/17/2024</a:t>
            </a:fld>
            <a:endParaRPr lang="en-US" dirty="0"/>
          </a:p>
        </p:txBody>
      </p:sp>
      <p:sp>
        <p:nvSpPr>
          <p:cNvPr id="8" name="Footer Placeholder 7"/>
          <p:cNvSpPr>
            <a:spLocks noGrp="1"/>
          </p:cNvSpPr>
          <p:nvPr>
            <p:ph type="ftr" sz="quarter" idx="11"/>
          </p:nvPr>
        </p:nvSpPr>
        <p:spPr/>
        <p:txBody>
          <a:bodyPr/>
          <a:lstStyle/>
          <a:p>
            <a:r>
              <a:rPr lang="en-US"/>
              <a:t>MTA Bus TSO Local 106 Members (effective as of 10/31/2023)</a:t>
            </a:r>
            <a:endParaRPr lang="en-US" dirty="0"/>
          </a:p>
        </p:txBody>
      </p:sp>
      <p:sp>
        <p:nvSpPr>
          <p:cNvPr id="9" name="Slide Number Placeholder 8"/>
          <p:cNvSpPr>
            <a:spLocks noGrp="1"/>
          </p:cNvSpPr>
          <p:nvPr>
            <p:ph type="sldNum" sz="quarter" idx="12"/>
          </p:nvPr>
        </p:nvSpPr>
        <p:spPr/>
        <p:txBody>
          <a:bodyPr/>
          <a:lstStyle/>
          <a:p>
            <a:fld id="{CEDF6D6C-5AA7-4844-B80C-6FB67B21D5FB}" type="slidenum">
              <a:rPr lang="en-US" smtClean="0"/>
              <a:t>‹#›</a:t>
            </a:fld>
            <a:endParaRPr lang="en-US" dirty="0"/>
          </a:p>
        </p:txBody>
      </p:sp>
    </p:spTree>
    <p:extLst>
      <p:ext uri="{BB962C8B-B14F-4D97-AF65-F5344CB8AC3E}">
        <p14:creationId xmlns:p14="http://schemas.microsoft.com/office/powerpoint/2010/main" val="723878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0FEA164-17D2-47FE-917F-A452296F8DC3}" type="datetime1">
              <a:rPr lang="en-US" smtClean="0"/>
              <a:t>1/17/2024</a:t>
            </a:fld>
            <a:endParaRPr lang="en-US" dirty="0"/>
          </a:p>
        </p:txBody>
      </p:sp>
      <p:sp>
        <p:nvSpPr>
          <p:cNvPr id="4" name="Footer Placeholder 3"/>
          <p:cNvSpPr>
            <a:spLocks noGrp="1"/>
          </p:cNvSpPr>
          <p:nvPr>
            <p:ph type="ftr" sz="quarter" idx="11"/>
          </p:nvPr>
        </p:nvSpPr>
        <p:spPr/>
        <p:txBody>
          <a:bodyPr/>
          <a:lstStyle/>
          <a:p>
            <a:r>
              <a:rPr lang="en-US"/>
              <a:t>MTA Bus TSO Local 106 Members (effective as of 10/31/2023)</a:t>
            </a:r>
            <a:endParaRPr lang="en-US" dirty="0"/>
          </a:p>
        </p:txBody>
      </p:sp>
      <p:sp>
        <p:nvSpPr>
          <p:cNvPr id="5" name="Slide Number Placeholder 4"/>
          <p:cNvSpPr>
            <a:spLocks noGrp="1"/>
          </p:cNvSpPr>
          <p:nvPr>
            <p:ph type="sldNum" sz="quarter" idx="12"/>
          </p:nvPr>
        </p:nvSpPr>
        <p:spPr/>
        <p:txBody>
          <a:bodyPr/>
          <a:lstStyle/>
          <a:p>
            <a:fld id="{CEDF6D6C-5AA7-4844-B80C-6FB67B21D5FB}" type="slidenum">
              <a:rPr lang="en-US" smtClean="0"/>
              <a:t>‹#›</a:t>
            </a:fld>
            <a:endParaRPr lang="en-US" dirty="0"/>
          </a:p>
        </p:txBody>
      </p:sp>
    </p:spTree>
    <p:extLst>
      <p:ext uri="{BB962C8B-B14F-4D97-AF65-F5344CB8AC3E}">
        <p14:creationId xmlns:p14="http://schemas.microsoft.com/office/powerpoint/2010/main" val="3946193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6CB836-E8FE-4234-A8FB-AF1A75317296}" type="datetime1">
              <a:rPr lang="en-US" smtClean="0"/>
              <a:t>1/17/2024</a:t>
            </a:fld>
            <a:endParaRPr lang="en-US" dirty="0"/>
          </a:p>
        </p:txBody>
      </p:sp>
      <p:sp>
        <p:nvSpPr>
          <p:cNvPr id="3" name="Footer Placeholder 2"/>
          <p:cNvSpPr>
            <a:spLocks noGrp="1"/>
          </p:cNvSpPr>
          <p:nvPr>
            <p:ph type="ftr" sz="quarter" idx="11"/>
          </p:nvPr>
        </p:nvSpPr>
        <p:spPr/>
        <p:txBody>
          <a:bodyPr/>
          <a:lstStyle/>
          <a:p>
            <a:r>
              <a:rPr lang="en-US"/>
              <a:t>MTA Bus TSO Local 106 Members (effective as of 10/31/2023)</a:t>
            </a:r>
            <a:endParaRPr lang="en-US" dirty="0"/>
          </a:p>
        </p:txBody>
      </p:sp>
      <p:sp>
        <p:nvSpPr>
          <p:cNvPr id="4" name="Slide Number Placeholder 3"/>
          <p:cNvSpPr>
            <a:spLocks noGrp="1"/>
          </p:cNvSpPr>
          <p:nvPr>
            <p:ph type="sldNum" sz="quarter" idx="12"/>
          </p:nvPr>
        </p:nvSpPr>
        <p:spPr/>
        <p:txBody>
          <a:bodyPr/>
          <a:lstStyle/>
          <a:p>
            <a:fld id="{CEDF6D6C-5AA7-4844-B80C-6FB67B21D5FB}" type="slidenum">
              <a:rPr lang="en-US" smtClean="0"/>
              <a:t>‹#›</a:t>
            </a:fld>
            <a:endParaRPr lang="en-US" dirty="0"/>
          </a:p>
        </p:txBody>
      </p:sp>
    </p:spTree>
    <p:extLst>
      <p:ext uri="{BB962C8B-B14F-4D97-AF65-F5344CB8AC3E}">
        <p14:creationId xmlns:p14="http://schemas.microsoft.com/office/powerpoint/2010/main" val="3092684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30F18E-C0D7-487A-8A78-EA2F692EAE0C}" type="datetime1">
              <a:rPr lang="en-US" smtClean="0"/>
              <a:t>1/17/2024</a:t>
            </a:fld>
            <a:endParaRPr lang="en-US" dirty="0"/>
          </a:p>
        </p:txBody>
      </p:sp>
      <p:sp>
        <p:nvSpPr>
          <p:cNvPr id="6" name="Footer Placeholder 5"/>
          <p:cNvSpPr>
            <a:spLocks noGrp="1"/>
          </p:cNvSpPr>
          <p:nvPr>
            <p:ph type="ftr" sz="quarter" idx="11"/>
          </p:nvPr>
        </p:nvSpPr>
        <p:spPr/>
        <p:txBody>
          <a:bodyPr/>
          <a:lstStyle/>
          <a:p>
            <a:r>
              <a:rPr lang="en-US"/>
              <a:t>MTA Bus TSO Local 106 Members (effective as of 10/31/2023)</a:t>
            </a:r>
            <a:endParaRPr lang="en-US" dirty="0"/>
          </a:p>
        </p:txBody>
      </p:sp>
      <p:sp>
        <p:nvSpPr>
          <p:cNvPr id="7" name="Slide Number Placeholder 6"/>
          <p:cNvSpPr>
            <a:spLocks noGrp="1"/>
          </p:cNvSpPr>
          <p:nvPr>
            <p:ph type="sldNum" sz="quarter" idx="12"/>
          </p:nvPr>
        </p:nvSpPr>
        <p:spPr/>
        <p:txBody>
          <a:bodyPr/>
          <a:lstStyle/>
          <a:p>
            <a:fld id="{CEDF6D6C-5AA7-4844-B80C-6FB67B21D5FB}" type="slidenum">
              <a:rPr lang="en-US" smtClean="0"/>
              <a:t>‹#›</a:t>
            </a:fld>
            <a:endParaRPr lang="en-US" dirty="0"/>
          </a:p>
        </p:txBody>
      </p:sp>
    </p:spTree>
    <p:extLst>
      <p:ext uri="{BB962C8B-B14F-4D97-AF65-F5344CB8AC3E}">
        <p14:creationId xmlns:p14="http://schemas.microsoft.com/office/powerpoint/2010/main" val="622846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F3E081-BA4E-47EF-A542-4C07B3E70B6A}" type="datetime1">
              <a:rPr lang="en-US" smtClean="0"/>
              <a:t>1/17/2024</a:t>
            </a:fld>
            <a:endParaRPr lang="en-US" dirty="0"/>
          </a:p>
        </p:txBody>
      </p:sp>
      <p:sp>
        <p:nvSpPr>
          <p:cNvPr id="6" name="Footer Placeholder 5"/>
          <p:cNvSpPr>
            <a:spLocks noGrp="1"/>
          </p:cNvSpPr>
          <p:nvPr>
            <p:ph type="ftr" sz="quarter" idx="11"/>
          </p:nvPr>
        </p:nvSpPr>
        <p:spPr/>
        <p:txBody>
          <a:bodyPr/>
          <a:lstStyle/>
          <a:p>
            <a:r>
              <a:rPr lang="en-US"/>
              <a:t>MTA Bus TSO Local 106 Members (effective as of 10/31/2023)</a:t>
            </a:r>
            <a:endParaRPr lang="en-US" dirty="0"/>
          </a:p>
        </p:txBody>
      </p:sp>
      <p:sp>
        <p:nvSpPr>
          <p:cNvPr id="7" name="Slide Number Placeholder 6"/>
          <p:cNvSpPr>
            <a:spLocks noGrp="1"/>
          </p:cNvSpPr>
          <p:nvPr>
            <p:ph type="sldNum" sz="quarter" idx="12"/>
          </p:nvPr>
        </p:nvSpPr>
        <p:spPr/>
        <p:txBody>
          <a:bodyPr/>
          <a:lstStyle/>
          <a:p>
            <a:fld id="{CEDF6D6C-5AA7-4844-B80C-6FB67B21D5FB}" type="slidenum">
              <a:rPr lang="en-US" smtClean="0"/>
              <a:t>‹#›</a:t>
            </a:fld>
            <a:endParaRPr lang="en-US" dirty="0"/>
          </a:p>
        </p:txBody>
      </p:sp>
    </p:spTree>
    <p:extLst>
      <p:ext uri="{BB962C8B-B14F-4D97-AF65-F5344CB8AC3E}">
        <p14:creationId xmlns:p14="http://schemas.microsoft.com/office/powerpoint/2010/main" val="149959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292086" y="6356350"/>
            <a:ext cx="1298713" cy="365125"/>
          </a:xfrm>
          <a:prstGeom prst="rect">
            <a:avLst/>
          </a:prstGeom>
        </p:spPr>
        <p:txBody>
          <a:bodyPr vert="horz" lIns="91440" tIns="45720" rIns="91440" bIns="45720" rtlCol="0" anchor="ctr"/>
          <a:lstStyle>
            <a:lvl1pPr algn="l">
              <a:defRPr sz="1000">
                <a:solidFill>
                  <a:schemeClr val="tx1">
                    <a:tint val="75000"/>
                  </a:schemeClr>
                </a:solidFill>
                <a:latin typeface="Arial"/>
                <a:cs typeface="Arial"/>
              </a:defRPr>
            </a:lvl1pPr>
          </a:lstStyle>
          <a:p>
            <a:fld id="{7523A0F5-5FA5-4506-AC65-2E55DE852F0F}" type="datetime1">
              <a:rPr lang="en-US" smtClean="0"/>
              <a:t>1/17/2024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tint val="75000"/>
                  </a:schemeClr>
                </a:solidFill>
                <a:latin typeface="Arial"/>
                <a:cs typeface="Arial"/>
              </a:defRPr>
            </a:lvl1pPr>
          </a:lstStyle>
          <a:p>
            <a:r>
              <a:rPr lang="en-US"/>
              <a:t>MTA Bus TSO Local 106 Members (effective as of 10/31/2023)</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latin typeface="Arial"/>
                <a:cs typeface="Arial"/>
              </a:defRPr>
            </a:lvl1pPr>
          </a:lstStyle>
          <a:p>
            <a:fld id="{CEDF6D6C-5AA7-4844-B80C-6FB67B21D5FB}" type="slidenum">
              <a:rPr lang="en-US" smtClean="0"/>
              <a:pPr/>
              <a:t>‹#›</a:t>
            </a:fld>
            <a:endParaRPr lang="en-US" dirty="0"/>
          </a:p>
        </p:txBody>
      </p:sp>
    </p:spTree>
    <p:extLst>
      <p:ext uri="{BB962C8B-B14F-4D97-AF65-F5344CB8AC3E}">
        <p14:creationId xmlns:p14="http://schemas.microsoft.com/office/powerpoint/2010/main" val="928334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3600" b="1" i="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bscservice@mtabsc.org"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pptbkgrdsshifted.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247632" cy="6961632"/>
          </a:xfrm>
          <a:prstGeom prst="rect">
            <a:avLst/>
          </a:prstGeom>
        </p:spPr>
      </p:pic>
      <p:sp>
        <p:nvSpPr>
          <p:cNvPr id="4" name="Title 3"/>
          <p:cNvSpPr>
            <a:spLocks noGrp="1"/>
          </p:cNvSpPr>
          <p:nvPr>
            <p:ph type="ctrTitle"/>
          </p:nvPr>
        </p:nvSpPr>
        <p:spPr>
          <a:xfrm>
            <a:off x="736660" y="939965"/>
            <a:ext cx="7772400" cy="1470025"/>
          </a:xfrm>
        </p:spPr>
        <p:txBody>
          <a:bodyPr>
            <a:normAutofit fontScale="90000"/>
          </a:bodyPr>
          <a:lstStyle/>
          <a:p>
            <a:br>
              <a:rPr lang="en-US" sz="3800" dirty="0">
                <a:latin typeface="Arial" pitchFamily="34" charset="0"/>
                <a:ea typeface="Tahoma" pitchFamily="34" charset="0"/>
                <a:cs typeface="Arial" pitchFamily="34" charset="0"/>
              </a:rPr>
            </a:br>
            <a:r>
              <a:rPr lang="en-US" sz="4000" dirty="0">
                <a:solidFill>
                  <a:schemeClr val="bg1"/>
                </a:solidFill>
                <a:latin typeface="Arial" pitchFamily="34" charset="0"/>
                <a:ea typeface="Tahoma" pitchFamily="34" charset="0"/>
                <a:cs typeface="Arial" pitchFamily="34" charset="0"/>
              </a:rPr>
              <a:t>MTA </a:t>
            </a:r>
            <a:br>
              <a:rPr lang="en-US" sz="4000" dirty="0">
                <a:solidFill>
                  <a:schemeClr val="bg1"/>
                </a:solidFill>
                <a:latin typeface="Arial" pitchFamily="34" charset="0"/>
                <a:ea typeface="Tahoma" pitchFamily="34" charset="0"/>
                <a:cs typeface="Arial" pitchFamily="34" charset="0"/>
              </a:rPr>
            </a:br>
            <a:r>
              <a:rPr lang="en-US" sz="4000" dirty="0">
                <a:solidFill>
                  <a:schemeClr val="bg1"/>
                </a:solidFill>
                <a:latin typeface="Arial" pitchFamily="34" charset="0"/>
                <a:ea typeface="Tahoma" pitchFamily="34" charset="0"/>
                <a:cs typeface="Arial" pitchFamily="34" charset="0"/>
              </a:rPr>
              <a:t>Defined Benefit Pension Plan</a:t>
            </a:r>
            <a:br>
              <a:rPr lang="en-US" sz="3800" dirty="0">
                <a:solidFill>
                  <a:schemeClr val="bg1"/>
                </a:solidFill>
                <a:latin typeface="Arial" pitchFamily="34" charset="0"/>
                <a:ea typeface="Tahoma" pitchFamily="34" charset="0"/>
                <a:cs typeface="Arial" pitchFamily="34" charset="0"/>
              </a:rPr>
            </a:br>
            <a:endParaRPr lang="en-US" sz="3800" dirty="0">
              <a:solidFill>
                <a:schemeClr val="bg1"/>
              </a:solidFill>
              <a:latin typeface="Arial" pitchFamily="34" charset="0"/>
              <a:ea typeface="Tahoma" pitchFamily="34" charset="0"/>
              <a:cs typeface="Arial" pitchFamily="34" charset="0"/>
            </a:endParaRPr>
          </a:p>
        </p:txBody>
      </p:sp>
      <p:sp>
        <p:nvSpPr>
          <p:cNvPr id="5" name="Rectangle 4"/>
          <p:cNvSpPr/>
          <p:nvPr/>
        </p:nvSpPr>
        <p:spPr>
          <a:xfrm>
            <a:off x="107383" y="2984083"/>
            <a:ext cx="9355015" cy="584775"/>
          </a:xfrm>
          <a:prstGeom prst="rect">
            <a:avLst/>
          </a:prstGeom>
        </p:spPr>
        <p:txBody>
          <a:bodyPr wrap="square">
            <a:spAutoFit/>
          </a:bodyPr>
          <a:lstStyle/>
          <a:p>
            <a:pPr algn="ctr">
              <a:defRPr/>
            </a:pPr>
            <a:r>
              <a:rPr lang="en-US" sz="3200" dirty="0">
                <a:solidFill>
                  <a:schemeClr val="bg1"/>
                </a:solidFill>
                <a:latin typeface="Arial" pitchFamily="34" charset="0"/>
                <a:ea typeface="Tahoma" pitchFamily="34" charset="0"/>
                <a:cs typeface="Arial" pitchFamily="34" charset="0"/>
              </a:rPr>
              <a:t>For MTA Bus TSO members</a:t>
            </a:r>
            <a:endParaRPr lang="en-US" sz="3200" b="1" dirty="0">
              <a:solidFill>
                <a:schemeClr val="bg1"/>
              </a:solidFill>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2813670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5931"/>
          </a:xfrm>
        </p:spPr>
        <p:txBody>
          <a:bodyPr/>
          <a:lstStyle/>
          <a:p>
            <a:r>
              <a:rPr lang="en-US" dirty="0">
                <a:latin typeface="Arial" pitchFamily="34" charset="0"/>
                <a:ea typeface="Tahoma" pitchFamily="34" charset="0"/>
                <a:cs typeface="Arial" pitchFamily="34" charset="0"/>
              </a:rPr>
              <a:t>Disability Retirement Eligibility</a:t>
            </a:r>
          </a:p>
        </p:txBody>
      </p:sp>
      <p:sp>
        <p:nvSpPr>
          <p:cNvPr id="3" name="Content Placeholder 2"/>
          <p:cNvSpPr>
            <a:spLocks noGrp="1"/>
          </p:cNvSpPr>
          <p:nvPr>
            <p:ph idx="1"/>
          </p:nvPr>
        </p:nvSpPr>
        <p:spPr>
          <a:xfrm>
            <a:off x="570451" y="981512"/>
            <a:ext cx="8300025" cy="5436066"/>
          </a:xfrm>
        </p:spPr>
        <p:txBody>
          <a:bodyPr>
            <a:normAutofit fontScale="62500" lnSpcReduction="20000"/>
          </a:bodyPr>
          <a:lstStyle/>
          <a:p>
            <a:pPr marL="0" indent="0" algn="ctr">
              <a:lnSpc>
                <a:spcPct val="80000"/>
              </a:lnSpc>
              <a:buNone/>
            </a:pPr>
            <a:endParaRPr lang="en-US" sz="3200" b="1" dirty="0"/>
          </a:p>
          <a:p>
            <a:pPr marL="0" indent="0">
              <a:lnSpc>
                <a:spcPts val="1700"/>
              </a:lnSpc>
              <a:buNone/>
            </a:pPr>
            <a:r>
              <a:rPr lang="en-US" sz="3200" dirty="0"/>
              <a:t>You are eligible to receive a Disability Retirement benefit at </a:t>
            </a:r>
            <a:r>
              <a:rPr lang="en-US" sz="3200" u="sng" dirty="0"/>
              <a:t>any age</a:t>
            </a:r>
            <a:r>
              <a:rPr lang="en-US" sz="3200" dirty="0"/>
              <a:t> if you meet the following conditions:</a:t>
            </a:r>
          </a:p>
          <a:p>
            <a:pPr marL="0" indent="0">
              <a:lnSpc>
                <a:spcPts val="1800"/>
              </a:lnSpc>
              <a:buNone/>
            </a:pPr>
            <a:endParaRPr lang="en-US" sz="3200" dirty="0"/>
          </a:p>
          <a:p>
            <a:pPr>
              <a:lnSpc>
                <a:spcPts val="1800"/>
              </a:lnSpc>
            </a:pPr>
            <a:r>
              <a:rPr lang="en-US" sz="3200" dirty="0"/>
              <a:t>You have 10 or more years of service, and</a:t>
            </a:r>
          </a:p>
          <a:p>
            <a:pPr>
              <a:lnSpc>
                <a:spcPct val="120000"/>
              </a:lnSpc>
            </a:pPr>
            <a:r>
              <a:rPr lang="en-US" sz="3200" dirty="0"/>
              <a:t>The Pension Board of Managers determines that:</a:t>
            </a:r>
          </a:p>
          <a:p>
            <a:pPr marL="800100" lvl="1" indent="-400050">
              <a:lnSpc>
                <a:spcPct val="120000"/>
              </a:lnSpc>
              <a:buFont typeface="+mj-lt"/>
              <a:buAutoNum type="romanLcPeriod"/>
            </a:pPr>
            <a:r>
              <a:rPr lang="en-US" sz="3200" dirty="0"/>
              <a:t>you are permanently physically or mentally incapacitated at the time you ceased performance of duties for MTA Bus; and</a:t>
            </a:r>
          </a:p>
          <a:p>
            <a:pPr marL="800100" lvl="1" indent="-400050">
              <a:lnSpc>
                <a:spcPct val="120000"/>
              </a:lnSpc>
              <a:buFont typeface="+mj-lt"/>
              <a:buAutoNum type="romanLcPeriod"/>
            </a:pPr>
            <a:r>
              <a:rPr lang="en-US" sz="3200" dirty="0"/>
              <a:t>the disability is anticipated to be permanent; and</a:t>
            </a:r>
          </a:p>
          <a:p>
            <a:pPr marL="800100" lvl="1" indent="-400050">
              <a:lnSpc>
                <a:spcPct val="120000"/>
              </a:lnSpc>
              <a:buFont typeface="+mj-lt"/>
              <a:buAutoNum type="romanLcPeriod"/>
            </a:pPr>
            <a:r>
              <a:rPr lang="en-US" sz="3200" dirty="0"/>
              <a:t>you can no longer perform the duties of your job or a job of commensurate level for which you are qualified.</a:t>
            </a:r>
          </a:p>
          <a:p>
            <a:pPr marL="400050" lvl="1" indent="0">
              <a:lnSpc>
                <a:spcPts val="1800"/>
              </a:lnSpc>
              <a:buNone/>
            </a:pPr>
            <a:endParaRPr lang="en-US" sz="3200" dirty="0"/>
          </a:p>
          <a:p>
            <a:pPr marL="0" indent="0">
              <a:lnSpc>
                <a:spcPts val="1800"/>
              </a:lnSpc>
              <a:buNone/>
            </a:pPr>
            <a:r>
              <a:rPr lang="en-US" sz="3200" dirty="0"/>
              <a:t>The Pension Board of Managers determination may be based on:</a:t>
            </a:r>
          </a:p>
          <a:p>
            <a:pPr marL="0" indent="0">
              <a:lnSpc>
                <a:spcPct val="110000"/>
              </a:lnSpc>
              <a:buNone/>
            </a:pPr>
            <a:endParaRPr lang="en-US" sz="3200" dirty="0"/>
          </a:p>
          <a:p>
            <a:pPr>
              <a:lnSpc>
                <a:spcPct val="110000"/>
              </a:lnSpc>
            </a:pPr>
            <a:r>
              <a:rPr lang="en-US" sz="3200" dirty="0"/>
              <a:t>A Social Security Disability award (</a:t>
            </a:r>
            <a:r>
              <a:rPr lang="en-US" sz="3200" dirty="0" err="1"/>
              <a:t>SSA</a:t>
            </a:r>
            <a:r>
              <a:rPr lang="en-US" sz="3200" dirty="0"/>
              <a:t>), or</a:t>
            </a:r>
          </a:p>
          <a:p>
            <a:pPr>
              <a:lnSpc>
                <a:spcPct val="110000"/>
              </a:lnSpc>
            </a:pPr>
            <a:r>
              <a:rPr lang="en-US" sz="3200" dirty="0"/>
              <a:t>The recommendation of the Pension Medical Board based on an Independent Medical Examination (IME).</a:t>
            </a:r>
          </a:p>
          <a:p>
            <a:pPr lvl="2" indent="-285750">
              <a:lnSpc>
                <a:spcPct val="80000"/>
              </a:lnSpc>
              <a:buClr>
                <a:schemeClr val="tx2"/>
              </a:buClr>
            </a:pPr>
            <a:endParaRPr lang="en-US" sz="1400" dirty="0">
              <a:latin typeface="Tahoma" pitchFamily="34" charset="0"/>
              <a:ea typeface="Tahoma" pitchFamily="34" charset="0"/>
              <a:cs typeface="Tahoma" pitchFamily="34" charset="0"/>
            </a:endParaRPr>
          </a:p>
        </p:txBody>
      </p:sp>
      <p:sp>
        <p:nvSpPr>
          <p:cNvPr id="4" name="Footer Placeholder 3"/>
          <p:cNvSpPr>
            <a:spLocks noGrp="1"/>
          </p:cNvSpPr>
          <p:nvPr>
            <p:ph type="ftr" sz="quarter" idx="11"/>
          </p:nvPr>
        </p:nvSpPr>
        <p:spPr>
          <a:xfrm>
            <a:off x="3124199" y="6356350"/>
            <a:ext cx="4232945"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3822939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5931"/>
          </a:xfrm>
        </p:spPr>
        <p:txBody>
          <a:bodyPr/>
          <a:lstStyle/>
          <a:p>
            <a:r>
              <a:rPr lang="en-US" dirty="0">
                <a:latin typeface="Arial" pitchFamily="34" charset="0"/>
                <a:ea typeface="Tahoma" pitchFamily="34" charset="0"/>
                <a:cs typeface="Arial" pitchFamily="34" charset="0"/>
              </a:rPr>
              <a:t>Disability Retirement Benefit</a:t>
            </a:r>
          </a:p>
        </p:txBody>
      </p:sp>
      <p:sp>
        <p:nvSpPr>
          <p:cNvPr id="3" name="Content Placeholder 2"/>
          <p:cNvSpPr>
            <a:spLocks noGrp="1"/>
          </p:cNvSpPr>
          <p:nvPr>
            <p:ph idx="1"/>
          </p:nvPr>
        </p:nvSpPr>
        <p:spPr>
          <a:xfrm>
            <a:off x="640876" y="1417638"/>
            <a:ext cx="8229600" cy="4525963"/>
          </a:xfrm>
        </p:spPr>
        <p:txBody>
          <a:bodyPr>
            <a:normAutofit/>
          </a:bodyPr>
          <a:lstStyle/>
          <a:p>
            <a:pPr marL="0" indent="0">
              <a:lnSpc>
                <a:spcPct val="80000"/>
              </a:lnSpc>
              <a:buNone/>
            </a:pPr>
            <a:endParaRPr lang="en-US" sz="2600" dirty="0"/>
          </a:p>
          <a:p>
            <a:pPr marL="0" indent="0" algn="just">
              <a:lnSpc>
                <a:spcPct val="80000"/>
              </a:lnSpc>
              <a:buNone/>
            </a:pPr>
            <a:r>
              <a:rPr lang="en-US" dirty="0"/>
              <a:t>If your application for a disability benefit is approved, your Disability Retirement benefit will be the pension benefit you accrued as of your date of disability.</a:t>
            </a:r>
          </a:p>
          <a:p>
            <a:pPr marL="0" indent="0" algn="just">
              <a:lnSpc>
                <a:spcPct val="80000"/>
              </a:lnSpc>
              <a:buNone/>
            </a:pPr>
            <a:endParaRPr lang="en-US" dirty="0"/>
          </a:p>
          <a:p>
            <a:pPr marL="0" indent="0" algn="just">
              <a:lnSpc>
                <a:spcPct val="80000"/>
              </a:lnSpc>
              <a:buNone/>
            </a:pPr>
            <a:r>
              <a:rPr lang="en-US" dirty="0"/>
              <a:t>The Disability Retirement benefit is payable beginning the first day of the seventh month following your date you became disabled</a:t>
            </a:r>
            <a:r>
              <a:rPr lang="en-US" sz="2600" dirty="0"/>
              <a:t>.</a:t>
            </a:r>
            <a:endParaRPr lang="en-US" dirty="0"/>
          </a:p>
          <a:p>
            <a:endParaRPr lang="en-US" dirty="0">
              <a:latin typeface="Tahoma" pitchFamily="34" charset="0"/>
              <a:ea typeface="Tahoma" pitchFamily="34" charset="0"/>
              <a:cs typeface="Tahoma" pitchFamily="34" charset="0"/>
            </a:endParaRPr>
          </a:p>
        </p:txBody>
      </p:sp>
      <p:sp>
        <p:nvSpPr>
          <p:cNvPr id="4" name="Footer Placeholder 3"/>
          <p:cNvSpPr>
            <a:spLocks noGrp="1"/>
          </p:cNvSpPr>
          <p:nvPr>
            <p:ph type="ftr" sz="quarter" idx="11"/>
          </p:nvPr>
        </p:nvSpPr>
        <p:spPr>
          <a:xfrm>
            <a:off x="3124200" y="6356350"/>
            <a:ext cx="3838662"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1560000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217"/>
            <a:ext cx="8229600" cy="1143000"/>
          </a:xfrm>
        </p:spPr>
        <p:txBody>
          <a:bodyPr/>
          <a:lstStyle/>
          <a:p>
            <a:r>
              <a:rPr lang="en-US" dirty="0"/>
              <a:t>Bi-Weekly Contributions</a:t>
            </a:r>
          </a:p>
        </p:txBody>
      </p:sp>
      <p:sp>
        <p:nvSpPr>
          <p:cNvPr id="3" name="Content Placeholder 2"/>
          <p:cNvSpPr>
            <a:spLocks noGrp="1"/>
          </p:cNvSpPr>
          <p:nvPr>
            <p:ph idx="1"/>
          </p:nvPr>
        </p:nvSpPr>
        <p:spPr>
          <a:xfrm>
            <a:off x="325395" y="1241571"/>
            <a:ext cx="8466268" cy="4848836"/>
          </a:xfrm>
        </p:spPr>
        <p:txBody>
          <a:bodyPr>
            <a:normAutofit/>
          </a:bodyPr>
          <a:lstStyle/>
          <a:p>
            <a:pPr marL="0" indent="0">
              <a:buNone/>
            </a:pPr>
            <a:r>
              <a:rPr lang="en-US" b="1" u="sng" dirty="0"/>
              <a:t>From</a:t>
            </a:r>
            <a:r>
              <a:rPr lang="en-US" b="1" dirty="0"/>
              <a:t>			</a:t>
            </a:r>
            <a:r>
              <a:rPr lang="en-US" b="1" u="sng" dirty="0"/>
              <a:t>To</a:t>
            </a:r>
            <a:r>
              <a:rPr lang="en-US" b="1" dirty="0"/>
              <a:t>				</a:t>
            </a:r>
            <a:r>
              <a:rPr lang="en-US" b="1" u="sng" dirty="0"/>
              <a:t>Rate</a:t>
            </a:r>
          </a:p>
          <a:p>
            <a:pPr marL="0" indent="0">
              <a:buNone/>
            </a:pPr>
            <a:r>
              <a:rPr lang="en-US" sz="2000" dirty="0"/>
              <a:t>1/01/2017		1/15/2017		$71.96		</a:t>
            </a:r>
          </a:p>
          <a:p>
            <a:pPr marL="0" indent="0">
              <a:buNone/>
            </a:pPr>
            <a:r>
              <a:rPr lang="en-US" sz="2000" dirty="0"/>
              <a:t>1/16/2017		2/15/2018		$73.76		(2.50% GWI)</a:t>
            </a:r>
          </a:p>
          <a:p>
            <a:pPr marL="0" indent="0">
              <a:buNone/>
            </a:pPr>
            <a:r>
              <a:rPr lang="en-US" sz="2000" dirty="0"/>
              <a:t>2/16/2018		5/15/2019		$75.60		(2.50% GWI)</a:t>
            </a:r>
          </a:p>
          <a:p>
            <a:pPr marL="0" indent="0">
              <a:buNone/>
            </a:pPr>
            <a:r>
              <a:rPr lang="en-US" sz="2000" dirty="0"/>
              <a:t>5/16/2019		5/15/2020		$77.11		(2.00% GWI)</a:t>
            </a:r>
          </a:p>
          <a:p>
            <a:pPr marL="0" indent="0">
              <a:buNone/>
            </a:pPr>
            <a:r>
              <a:rPr lang="en-US" sz="2000" dirty="0"/>
              <a:t>5/16/2020		5/15/2021		$78.84		(2.25% GWI)</a:t>
            </a:r>
          </a:p>
          <a:p>
            <a:pPr marL="0" indent="0">
              <a:buNone/>
            </a:pPr>
            <a:r>
              <a:rPr lang="en-US" sz="2000" dirty="0"/>
              <a:t>5/16/2021		5/15/2022		$80.81		(2.50% GWI)</a:t>
            </a:r>
          </a:p>
          <a:p>
            <a:pPr marL="0" indent="0">
              <a:buNone/>
            </a:pPr>
            <a:r>
              <a:rPr lang="en-US" sz="2000" dirty="0"/>
              <a:t>5/15/2022		5/15/2023		$83.03		(2.75% GWI)</a:t>
            </a:r>
          </a:p>
          <a:p>
            <a:pPr marL="0" indent="0">
              <a:buNone/>
            </a:pPr>
            <a:r>
              <a:rPr lang="en-US" sz="2000" dirty="0"/>
              <a:t>5/16/2023		5/15/2024		$85.52		(3.00% </a:t>
            </a:r>
            <a:r>
              <a:rPr lang="en-US" sz="2000" dirty="0" err="1"/>
              <a:t>GWI</a:t>
            </a:r>
            <a:r>
              <a:rPr lang="en-US" sz="2000" dirty="0"/>
              <a:t>)</a:t>
            </a:r>
          </a:p>
          <a:p>
            <a:pPr marL="0" indent="0">
              <a:buNone/>
            </a:pPr>
            <a:r>
              <a:rPr lang="en-US" sz="2000" dirty="0"/>
              <a:t>5/16/2024		5/15/2025		$88.09		(3.00% </a:t>
            </a:r>
            <a:r>
              <a:rPr lang="en-US" sz="2000" dirty="0" err="1"/>
              <a:t>GWI</a:t>
            </a:r>
            <a:r>
              <a:rPr lang="en-US" sz="2000" dirty="0"/>
              <a:t>)</a:t>
            </a:r>
          </a:p>
          <a:p>
            <a:pPr marL="0" indent="0">
              <a:buNone/>
            </a:pPr>
            <a:r>
              <a:rPr lang="en-US" sz="2000" dirty="0"/>
              <a:t>5/15/2025		5/15/2026		$91.07		(3.00% </a:t>
            </a:r>
            <a:r>
              <a:rPr lang="en-US" sz="2000" dirty="0" err="1"/>
              <a:t>GWI</a:t>
            </a:r>
            <a:r>
              <a:rPr lang="en-US" sz="2000" dirty="0"/>
              <a:t>)</a:t>
            </a:r>
          </a:p>
          <a:p>
            <a:pPr marL="0" indent="0">
              <a:buNone/>
            </a:pPr>
            <a:r>
              <a:rPr lang="en-US" sz="2000" dirty="0"/>
              <a:t>After 5/15/2026				  TBD</a:t>
            </a:r>
          </a:p>
          <a:p>
            <a:pPr marL="0" indent="0">
              <a:buNone/>
            </a:pPr>
            <a:endParaRPr lang="en-US" dirty="0"/>
          </a:p>
        </p:txBody>
      </p:sp>
      <p:sp>
        <p:nvSpPr>
          <p:cNvPr id="4" name="Footer Placeholder 3"/>
          <p:cNvSpPr>
            <a:spLocks noGrp="1"/>
          </p:cNvSpPr>
          <p:nvPr>
            <p:ph type="ftr" sz="quarter" idx="11"/>
          </p:nvPr>
        </p:nvSpPr>
        <p:spPr>
          <a:xfrm>
            <a:off x="3124199" y="6356350"/>
            <a:ext cx="3930942"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1705443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217"/>
            <a:ext cx="8229600" cy="1143000"/>
          </a:xfrm>
        </p:spPr>
        <p:txBody>
          <a:bodyPr/>
          <a:lstStyle/>
          <a:p>
            <a:r>
              <a:rPr lang="en-US" dirty="0"/>
              <a:t>Contributions</a:t>
            </a:r>
          </a:p>
        </p:txBody>
      </p:sp>
      <p:sp>
        <p:nvSpPr>
          <p:cNvPr id="3" name="Content Placeholder 2"/>
          <p:cNvSpPr>
            <a:spLocks noGrp="1"/>
          </p:cNvSpPr>
          <p:nvPr>
            <p:ph idx="1"/>
          </p:nvPr>
        </p:nvSpPr>
        <p:spPr>
          <a:xfrm>
            <a:off x="325395" y="1414950"/>
            <a:ext cx="8466268" cy="4465734"/>
          </a:xfrm>
        </p:spPr>
        <p:txBody>
          <a:bodyPr>
            <a:normAutofit fontScale="92500" lnSpcReduction="20000"/>
          </a:bodyPr>
          <a:lstStyle/>
          <a:p>
            <a:pPr marL="0" indent="0">
              <a:buNone/>
            </a:pPr>
            <a:endParaRPr lang="en-US" dirty="0"/>
          </a:p>
          <a:p>
            <a:pPr marL="0" indent="0">
              <a:buNone/>
            </a:pPr>
            <a:r>
              <a:rPr lang="en-US" dirty="0"/>
              <a:t>If you die prior to retirement, your designated beneficiary will receive a refund of your accumulated pension contributions, plus interest.</a:t>
            </a:r>
          </a:p>
          <a:p>
            <a:pPr marL="0" indent="0">
              <a:buNone/>
            </a:pPr>
            <a:endParaRPr lang="en-US" dirty="0"/>
          </a:p>
          <a:p>
            <a:pPr marL="0" indent="0">
              <a:buNone/>
            </a:pPr>
            <a:r>
              <a:rPr lang="en-US" dirty="0"/>
              <a:t>If you terminate from MTA Bus and are not eligible for immediate retirement, you may elect to receive a refund of your accumulated pension contributions, plus interest (your pension benefit will be permanently reduced).</a:t>
            </a:r>
          </a:p>
          <a:p>
            <a:pPr marL="0" indent="0">
              <a:lnSpc>
                <a:spcPct val="90000"/>
              </a:lnSpc>
              <a:buNone/>
            </a:pPr>
            <a:endParaRPr lang="en-US" dirty="0"/>
          </a:p>
          <a:p>
            <a:pPr marL="0" indent="0">
              <a:lnSpc>
                <a:spcPct val="90000"/>
              </a:lnSpc>
              <a:buNone/>
            </a:pPr>
            <a:r>
              <a:rPr lang="en-US" dirty="0"/>
              <a:t>You may </a:t>
            </a:r>
            <a:r>
              <a:rPr lang="en-US" b="1" dirty="0"/>
              <a:t>not</a:t>
            </a:r>
            <a:r>
              <a:rPr lang="en-US" dirty="0"/>
              <a:t> take a out a loan or borrow against your contributions.</a:t>
            </a:r>
          </a:p>
        </p:txBody>
      </p:sp>
      <p:sp>
        <p:nvSpPr>
          <p:cNvPr id="4" name="Footer Placeholder 3"/>
          <p:cNvSpPr>
            <a:spLocks noGrp="1"/>
          </p:cNvSpPr>
          <p:nvPr>
            <p:ph type="ftr" sz="quarter" idx="11"/>
          </p:nvPr>
        </p:nvSpPr>
        <p:spPr>
          <a:xfrm>
            <a:off x="3124199" y="6356350"/>
            <a:ext cx="3813496"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319168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84031"/>
            <a:ext cx="8229600" cy="5172319"/>
          </a:xfrm>
        </p:spPr>
        <p:txBody>
          <a:bodyPr>
            <a:noAutofit/>
          </a:bodyPr>
          <a:lstStyle/>
          <a:p>
            <a:pPr marL="990600" lvl="1" indent="-533400" algn="just">
              <a:buNone/>
              <a:defRPr/>
            </a:pPr>
            <a:endParaRPr lang="en-US" sz="1800" b="1" u="sng" dirty="0">
              <a:latin typeface="Arial" pitchFamily="34" charset="0"/>
              <a:ea typeface="Tahoma" pitchFamily="34" charset="0"/>
              <a:cs typeface="Arial" pitchFamily="34" charset="0"/>
            </a:endParaRPr>
          </a:p>
          <a:p>
            <a:pPr marL="990600" lvl="1" indent="-533400" algn="just">
              <a:buNone/>
              <a:defRPr/>
            </a:pPr>
            <a:r>
              <a:rPr lang="en-US" sz="1800" b="1" u="sng" dirty="0">
                <a:latin typeface="Arial" pitchFamily="34" charset="0"/>
                <a:ea typeface="Tahoma" pitchFamily="34" charset="0"/>
                <a:cs typeface="Arial" pitchFamily="34" charset="0"/>
              </a:rPr>
              <a:t>Life Annuity</a:t>
            </a:r>
            <a:r>
              <a:rPr lang="en-US" sz="1800" b="1" dirty="0">
                <a:latin typeface="Arial" pitchFamily="34" charset="0"/>
                <a:ea typeface="Tahoma" pitchFamily="34" charset="0"/>
                <a:cs typeface="Arial" pitchFamily="34" charset="0"/>
              </a:rPr>
              <a:t> </a:t>
            </a:r>
            <a:r>
              <a:rPr lang="en-US" sz="1800" dirty="0">
                <a:latin typeface="Arial" pitchFamily="34" charset="0"/>
                <a:ea typeface="Tahoma" pitchFamily="34" charset="0"/>
                <a:cs typeface="Arial" pitchFamily="34" charset="0"/>
              </a:rPr>
              <a:t>- Under this option, you will receive a monthly benefit for your lifetime.  No payment will be made after your death. If you are married, spousal consent is required to elect this option. </a:t>
            </a:r>
          </a:p>
          <a:p>
            <a:pPr marL="990600" lvl="1" indent="-533400" algn="just">
              <a:buNone/>
              <a:defRPr/>
            </a:pPr>
            <a:endParaRPr lang="en-US" sz="800" dirty="0">
              <a:latin typeface="Arial" pitchFamily="34" charset="0"/>
              <a:ea typeface="Tahoma" pitchFamily="34" charset="0"/>
              <a:cs typeface="Arial" pitchFamily="34" charset="0"/>
            </a:endParaRPr>
          </a:p>
          <a:p>
            <a:pPr marL="990600" lvl="1" indent="-533400" algn="just">
              <a:buNone/>
              <a:defRPr/>
            </a:pPr>
            <a:r>
              <a:rPr lang="en-US" sz="1800" b="1" u="sng" dirty="0">
                <a:latin typeface="Arial" pitchFamily="34" charset="0"/>
                <a:ea typeface="Tahoma" pitchFamily="34" charset="0"/>
                <a:cs typeface="Arial" pitchFamily="34" charset="0"/>
              </a:rPr>
              <a:t>Joint and Survivor Annuity with “pop-up”</a:t>
            </a:r>
            <a:r>
              <a:rPr lang="en-US" sz="1800" b="1" dirty="0">
                <a:latin typeface="Arial" pitchFamily="34" charset="0"/>
                <a:ea typeface="Tahoma" pitchFamily="34" charset="0"/>
                <a:cs typeface="Arial" pitchFamily="34" charset="0"/>
              </a:rPr>
              <a:t> </a:t>
            </a:r>
            <a:r>
              <a:rPr lang="en-US" sz="1800" dirty="0">
                <a:latin typeface="Arial" pitchFamily="34" charset="0"/>
                <a:ea typeface="Tahoma" pitchFamily="34" charset="0"/>
                <a:cs typeface="Arial" pitchFamily="34" charset="0"/>
              </a:rPr>
              <a:t>-  Under this option, you will receive an actuarially reduced allowance for your lifetime. Upon your death, your spouse will receive a monthly benefit equal to 100%, or 50% of your benefit for the remainder of his/her lifetime. However, if your spouse should predecease you, your benefit will “pop up” to the Life Annuity amount.</a:t>
            </a:r>
          </a:p>
          <a:p>
            <a:pPr marL="990600" lvl="1" indent="-533400" algn="just">
              <a:buNone/>
              <a:defRPr/>
            </a:pPr>
            <a:endParaRPr lang="en-US" sz="800" dirty="0">
              <a:latin typeface="Arial" pitchFamily="34" charset="0"/>
              <a:ea typeface="Tahoma" pitchFamily="34" charset="0"/>
              <a:cs typeface="Arial" pitchFamily="34" charset="0"/>
            </a:endParaRPr>
          </a:p>
          <a:p>
            <a:pPr marL="990600" lvl="1" indent="-533400">
              <a:buNone/>
              <a:defRPr/>
            </a:pPr>
            <a:r>
              <a:rPr lang="en-US" sz="2000" dirty="0">
                <a:latin typeface="Tahoma" pitchFamily="34" charset="0"/>
                <a:ea typeface="Tahoma" pitchFamily="34" charset="0"/>
                <a:cs typeface="Tahoma" pitchFamily="34" charset="0"/>
              </a:rPr>
              <a:t>(</a:t>
            </a:r>
            <a:r>
              <a:rPr lang="en-US" sz="2000" dirty="0">
                <a:latin typeface="Arial" panose="020B0604020202020204" pitchFamily="34" charset="0"/>
                <a:ea typeface="Tahoma" pitchFamily="34" charset="0"/>
                <a:cs typeface="Arial" panose="020B0604020202020204" pitchFamily="34" charset="0"/>
              </a:rPr>
              <a:t>additional payment options are available to former New York Bus service employees and to married retirees who are</a:t>
            </a:r>
            <a:r>
              <a:rPr lang="en-US" sz="2000" dirty="0">
                <a:latin typeface="Arial" panose="020B0604020202020204" pitchFamily="34" charset="0"/>
                <a:cs typeface="Arial" panose="020B0604020202020204" pitchFamily="34" charset="0"/>
              </a:rPr>
              <a:t> Queens Surface, Triboro Coach, or Jamaica Bus former employees </a:t>
            </a:r>
            <a:r>
              <a:rPr lang="en-US" sz="2000" dirty="0">
                <a:latin typeface="Tahoma" pitchFamily="34" charset="0"/>
                <a:ea typeface="Tahoma" pitchFamily="34" charset="0"/>
                <a:cs typeface="Tahoma" pitchFamily="34" charset="0"/>
              </a:rPr>
              <a:t>)</a:t>
            </a:r>
          </a:p>
          <a:p>
            <a:pPr marL="990600" lvl="1" indent="-533400" algn="just">
              <a:buNone/>
              <a:defRPr/>
            </a:pPr>
            <a:endParaRPr lang="en-US" sz="2000" dirty="0">
              <a:latin typeface="Tahoma" pitchFamily="34" charset="0"/>
              <a:ea typeface="Tahoma" pitchFamily="34" charset="0"/>
              <a:cs typeface="Tahoma" pitchFamily="34" charset="0"/>
            </a:endParaRPr>
          </a:p>
          <a:p>
            <a:pPr marL="990600" lvl="1" indent="-533400" algn="just">
              <a:buNone/>
              <a:defRPr/>
            </a:pPr>
            <a:endParaRPr lang="en-US" sz="2000" dirty="0">
              <a:latin typeface="Tahoma" pitchFamily="34" charset="0"/>
              <a:ea typeface="Tahoma" pitchFamily="34" charset="0"/>
              <a:cs typeface="Tahoma" pitchFamily="34" charset="0"/>
            </a:endParaRPr>
          </a:p>
          <a:p>
            <a:pPr marL="990600" lvl="1" indent="-533400">
              <a:buNone/>
              <a:defRPr/>
            </a:pPr>
            <a:endParaRPr lang="en-US" sz="2000" dirty="0">
              <a:latin typeface="Tahoma" pitchFamily="34" charset="0"/>
              <a:ea typeface="Tahoma" pitchFamily="34" charset="0"/>
              <a:cs typeface="Tahoma" pitchFamily="34" charset="0"/>
            </a:endParaRPr>
          </a:p>
          <a:p>
            <a:pPr marL="990600" lvl="1" indent="-533400">
              <a:buNone/>
              <a:defRPr/>
            </a:pPr>
            <a:endParaRPr lang="en-US" sz="2000" dirty="0">
              <a:latin typeface="Tahoma" pitchFamily="34" charset="0"/>
              <a:ea typeface="Tahoma" pitchFamily="34" charset="0"/>
              <a:cs typeface="Tahoma" pitchFamily="34" charset="0"/>
            </a:endParaRPr>
          </a:p>
        </p:txBody>
      </p:sp>
      <p:sp>
        <p:nvSpPr>
          <p:cNvPr id="4" name="Title 3"/>
          <p:cNvSpPr>
            <a:spLocks noGrp="1"/>
          </p:cNvSpPr>
          <p:nvPr>
            <p:ph type="title"/>
          </p:nvPr>
        </p:nvSpPr>
        <p:spPr>
          <a:xfrm>
            <a:off x="457200" y="274638"/>
            <a:ext cx="8229600" cy="909393"/>
          </a:xfrm>
        </p:spPr>
        <p:txBody>
          <a:bodyPr/>
          <a:lstStyle/>
          <a:p>
            <a:r>
              <a:rPr lang="en-US" dirty="0">
                <a:latin typeface="Arial" pitchFamily="34" charset="0"/>
                <a:ea typeface="Tahoma" pitchFamily="34" charset="0"/>
                <a:cs typeface="Arial" pitchFamily="34" charset="0"/>
              </a:rPr>
              <a:t>Benefit Payment Options</a:t>
            </a:r>
          </a:p>
        </p:txBody>
      </p:sp>
      <p:sp>
        <p:nvSpPr>
          <p:cNvPr id="2" name="Footer Placeholder 1"/>
          <p:cNvSpPr>
            <a:spLocks noGrp="1"/>
          </p:cNvSpPr>
          <p:nvPr>
            <p:ph type="ftr" sz="quarter" idx="11"/>
          </p:nvPr>
        </p:nvSpPr>
        <p:spPr>
          <a:xfrm>
            <a:off x="3124199" y="6356350"/>
            <a:ext cx="3704439"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2494662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Cost-of-Living-Adjustment (COLA)</a:t>
            </a:r>
          </a:p>
        </p:txBody>
      </p:sp>
      <p:sp>
        <p:nvSpPr>
          <p:cNvPr id="3" name="Content Placeholder 2"/>
          <p:cNvSpPr>
            <a:spLocks noGrp="1"/>
          </p:cNvSpPr>
          <p:nvPr>
            <p:ph idx="1"/>
          </p:nvPr>
        </p:nvSpPr>
        <p:spPr>
          <a:xfrm>
            <a:off x="457200" y="1417638"/>
            <a:ext cx="8229600" cy="4938712"/>
          </a:xfrm>
        </p:spPr>
        <p:txBody>
          <a:bodyPr>
            <a:normAutofit fontScale="92500"/>
          </a:bodyPr>
          <a:lstStyle/>
          <a:p>
            <a:pPr marL="0" indent="0">
              <a:buNone/>
            </a:pPr>
            <a:r>
              <a:rPr lang="en-US" sz="2600" dirty="0"/>
              <a:t>If you retire on or after December 1, 2016, your pension will be adjusted annually for COLA depending on your age and the number of years since you have retired.</a:t>
            </a:r>
          </a:p>
          <a:p>
            <a:pPr marL="0" indent="0">
              <a:buNone/>
            </a:pPr>
            <a:endParaRPr lang="en-US" sz="2600" dirty="0"/>
          </a:p>
          <a:p>
            <a:pPr marL="0" indent="0">
              <a:buNone/>
            </a:pPr>
            <a:r>
              <a:rPr lang="en-US" sz="2600" dirty="0"/>
              <a:t>There is a </a:t>
            </a:r>
            <a:r>
              <a:rPr lang="en-US" sz="2600" b="1" u="sng" dirty="0"/>
              <a:t>waiting period</a:t>
            </a:r>
            <a:r>
              <a:rPr lang="en-US" sz="2600" dirty="0"/>
              <a:t>:</a:t>
            </a:r>
          </a:p>
          <a:p>
            <a:r>
              <a:rPr lang="en-US" sz="2600" dirty="0"/>
              <a:t>Age 62 and retired for at least 5 years</a:t>
            </a:r>
          </a:p>
          <a:p>
            <a:r>
              <a:rPr lang="en-US" sz="2600" dirty="0"/>
              <a:t>Age 55 and retired at least 10 years.</a:t>
            </a:r>
          </a:p>
          <a:p>
            <a:r>
              <a:rPr lang="en-US" sz="2600" dirty="0"/>
              <a:t>Disability Retirement, retired at least 5 years.</a:t>
            </a:r>
          </a:p>
          <a:p>
            <a:pPr marL="0" indent="0">
              <a:buNone/>
            </a:pPr>
            <a:endParaRPr lang="en-US" sz="2600" dirty="0"/>
          </a:p>
          <a:p>
            <a:pPr marL="0" indent="0">
              <a:buNone/>
            </a:pPr>
            <a:r>
              <a:rPr lang="en-US" sz="2000" dirty="0"/>
              <a:t>(COLA = 50% of CPI applied to first $18,000 in annual benefit before factors are applied for Joint &amp; Survivor Options. Minimum 1%, Maximum 3%.)</a:t>
            </a:r>
          </a:p>
        </p:txBody>
      </p:sp>
      <p:sp>
        <p:nvSpPr>
          <p:cNvPr id="4" name="Footer Placeholder 3"/>
          <p:cNvSpPr>
            <a:spLocks noGrp="1"/>
          </p:cNvSpPr>
          <p:nvPr>
            <p:ph type="ftr" sz="quarter" idx="11"/>
          </p:nvPr>
        </p:nvSpPr>
        <p:spPr>
          <a:xfrm>
            <a:off x="3124199" y="6356350"/>
            <a:ext cx="3863830"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3828345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217"/>
            <a:ext cx="8229600" cy="1143000"/>
          </a:xfrm>
        </p:spPr>
        <p:txBody>
          <a:bodyPr/>
          <a:lstStyle/>
          <a:p>
            <a:r>
              <a:rPr lang="en-US" dirty="0"/>
              <a:t>Pre-Retirement Death Benefit</a:t>
            </a:r>
          </a:p>
        </p:txBody>
      </p:sp>
      <p:sp>
        <p:nvSpPr>
          <p:cNvPr id="3" name="Content Placeholder 2"/>
          <p:cNvSpPr>
            <a:spLocks noGrp="1"/>
          </p:cNvSpPr>
          <p:nvPr>
            <p:ph idx="1"/>
          </p:nvPr>
        </p:nvSpPr>
        <p:spPr>
          <a:xfrm>
            <a:off x="325395" y="1266738"/>
            <a:ext cx="8466268" cy="4832058"/>
          </a:xfrm>
        </p:spPr>
        <p:txBody>
          <a:bodyPr>
            <a:normAutofit fontScale="92500" lnSpcReduction="20000"/>
          </a:bodyPr>
          <a:lstStyle/>
          <a:p>
            <a:pPr marL="0" indent="0">
              <a:buNone/>
            </a:pPr>
            <a:r>
              <a:rPr lang="en-US" dirty="0"/>
              <a:t>If you die prior to retirement and are married, your surviving spouse will receive a monthly pension equal to the survivor benefit payable under the 50% Joint and Survivor Option, plus a refund of your employee contributions plus interest. </a:t>
            </a:r>
          </a:p>
          <a:p>
            <a:pPr marL="0" indent="0">
              <a:buNone/>
            </a:pPr>
            <a:endParaRPr lang="en-US" dirty="0"/>
          </a:p>
          <a:p>
            <a:pPr marL="0" indent="0">
              <a:buNone/>
            </a:pPr>
            <a:r>
              <a:rPr lang="en-US" dirty="0"/>
              <a:t>Your spouse’s benefit will begin on the date you would have attained age 57 if you had 20 or more years of service upon your death, otherwise your spouse’s benefit will begin when you would have attained age 65.</a:t>
            </a:r>
          </a:p>
          <a:p>
            <a:pPr marL="0" indent="0">
              <a:buNone/>
            </a:pPr>
            <a:endParaRPr lang="en-US" dirty="0"/>
          </a:p>
          <a:p>
            <a:pPr marL="0" indent="0">
              <a:lnSpc>
                <a:spcPct val="90000"/>
              </a:lnSpc>
              <a:buNone/>
            </a:pPr>
            <a:r>
              <a:rPr lang="en-US" dirty="0"/>
              <a:t>If you die prior to retirement and are not married, your designated beneficiary(</a:t>
            </a:r>
            <a:r>
              <a:rPr lang="en-US" dirty="0" err="1"/>
              <a:t>ies</a:t>
            </a:r>
            <a:r>
              <a:rPr lang="en-US" dirty="0"/>
              <a:t>) will receive a refund of your employee contributions plus interest.</a:t>
            </a:r>
          </a:p>
        </p:txBody>
      </p:sp>
      <p:sp>
        <p:nvSpPr>
          <p:cNvPr id="4" name="Footer Placeholder 3"/>
          <p:cNvSpPr>
            <a:spLocks noGrp="1"/>
          </p:cNvSpPr>
          <p:nvPr>
            <p:ph type="ftr" sz="quarter" idx="11"/>
          </p:nvPr>
        </p:nvSpPr>
        <p:spPr>
          <a:xfrm>
            <a:off x="3124199" y="6356350"/>
            <a:ext cx="3863830"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2909715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latin typeface="Arial" pitchFamily="34" charset="0"/>
                <a:ea typeface="Tahoma" pitchFamily="34" charset="0"/>
                <a:cs typeface="Arial" pitchFamily="34" charset="0"/>
              </a:rPr>
              <a:t>Filing for Retirement</a:t>
            </a:r>
          </a:p>
        </p:txBody>
      </p:sp>
      <p:sp>
        <p:nvSpPr>
          <p:cNvPr id="3" name="Content Placeholder 2"/>
          <p:cNvSpPr>
            <a:spLocks noGrp="1"/>
          </p:cNvSpPr>
          <p:nvPr>
            <p:ph idx="1"/>
          </p:nvPr>
        </p:nvSpPr>
        <p:spPr>
          <a:xfrm>
            <a:off x="328246" y="1427494"/>
            <a:ext cx="8358554" cy="4720561"/>
          </a:xfrm>
        </p:spPr>
        <p:txBody>
          <a:bodyPr>
            <a:normAutofit/>
          </a:bodyPr>
          <a:lstStyle/>
          <a:p>
            <a:pPr marL="0" indent="0">
              <a:lnSpc>
                <a:spcPct val="80000"/>
              </a:lnSpc>
              <a:buNone/>
              <a:defRPr/>
            </a:pPr>
            <a:r>
              <a:rPr lang="en-US" sz="2200" dirty="0">
                <a:latin typeface="Arial" pitchFamily="34" charset="0"/>
                <a:ea typeface="Tahoma" pitchFamily="34" charset="0"/>
                <a:cs typeface="Arial" pitchFamily="34" charset="0"/>
              </a:rPr>
              <a:t>You must file a Retirement Application, along with other required documents, with the MTA Pension office at least 30 days, but not more than 90 days, prior to your Benefit Commencement Date.</a:t>
            </a:r>
          </a:p>
          <a:p>
            <a:pPr marL="0" indent="0">
              <a:lnSpc>
                <a:spcPct val="80000"/>
              </a:lnSpc>
              <a:buNone/>
              <a:defRPr/>
            </a:pPr>
            <a:endParaRPr lang="en-US" sz="1000" dirty="0">
              <a:latin typeface="Arial" pitchFamily="34" charset="0"/>
              <a:ea typeface="Tahoma" pitchFamily="34" charset="0"/>
              <a:cs typeface="Arial" pitchFamily="34" charset="0"/>
            </a:endParaRPr>
          </a:p>
          <a:p>
            <a:pPr marL="0" indent="0">
              <a:lnSpc>
                <a:spcPct val="80000"/>
              </a:lnSpc>
              <a:buNone/>
              <a:defRPr/>
            </a:pPr>
            <a:r>
              <a:rPr lang="en-US" sz="2200" dirty="0">
                <a:latin typeface="Arial" pitchFamily="34" charset="0"/>
                <a:ea typeface="Tahoma" pitchFamily="34" charset="0"/>
                <a:cs typeface="Arial" pitchFamily="34" charset="0"/>
              </a:rPr>
              <a:t>Your Filing Date, is the date which the Pension office receives your fully completed original retirement application.</a:t>
            </a:r>
          </a:p>
          <a:p>
            <a:pPr marL="0" indent="0">
              <a:lnSpc>
                <a:spcPct val="80000"/>
              </a:lnSpc>
              <a:buNone/>
              <a:defRPr/>
            </a:pPr>
            <a:endParaRPr lang="en-US" sz="1000" dirty="0">
              <a:latin typeface="Arial" pitchFamily="34" charset="0"/>
              <a:ea typeface="Tahoma" pitchFamily="34" charset="0"/>
              <a:cs typeface="Arial" pitchFamily="34" charset="0"/>
            </a:endParaRPr>
          </a:p>
          <a:p>
            <a:pPr marL="0" indent="0">
              <a:lnSpc>
                <a:spcPct val="80000"/>
              </a:lnSpc>
              <a:buNone/>
              <a:defRPr/>
            </a:pPr>
            <a:r>
              <a:rPr lang="en-US" sz="2200" dirty="0">
                <a:latin typeface="Arial" pitchFamily="34" charset="0"/>
                <a:ea typeface="Tahoma" pitchFamily="34" charset="0"/>
                <a:cs typeface="Arial" pitchFamily="34" charset="0"/>
              </a:rPr>
              <a:t>Your Retirement Date is the first day of the month following your last day on agency payroll.</a:t>
            </a:r>
          </a:p>
          <a:p>
            <a:pPr>
              <a:lnSpc>
                <a:spcPct val="80000"/>
              </a:lnSpc>
              <a:buNone/>
              <a:defRPr/>
            </a:pPr>
            <a:endParaRPr lang="en-US" sz="1000" dirty="0">
              <a:latin typeface="Arial" pitchFamily="34" charset="0"/>
              <a:ea typeface="Tahoma" pitchFamily="34" charset="0"/>
              <a:cs typeface="Arial" pitchFamily="34" charset="0"/>
            </a:endParaRPr>
          </a:p>
          <a:p>
            <a:pPr>
              <a:lnSpc>
                <a:spcPct val="80000"/>
              </a:lnSpc>
              <a:buNone/>
              <a:defRPr/>
            </a:pPr>
            <a:endParaRPr lang="en-US" sz="1000" dirty="0">
              <a:latin typeface="Arial" pitchFamily="34" charset="0"/>
              <a:ea typeface="Tahoma" pitchFamily="34" charset="0"/>
              <a:cs typeface="Arial" pitchFamily="34" charset="0"/>
            </a:endParaRPr>
          </a:p>
          <a:p>
            <a:pPr marL="0" indent="0">
              <a:lnSpc>
                <a:spcPct val="80000"/>
              </a:lnSpc>
              <a:buNone/>
              <a:defRPr/>
            </a:pPr>
            <a:r>
              <a:rPr lang="en-US" sz="2200" dirty="0">
                <a:latin typeface="Arial" pitchFamily="34" charset="0"/>
                <a:ea typeface="Tahoma" pitchFamily="34" charset="0"/>
                <a:cs typeface="Arial" pitchFamily="34" charset="0"/>
              </a:rPr>
              <a:t>It is </a:t>
            </a:r>
            <a:r>
              <a:rPr lang="en-US" sz="2200" u="sng" dirty="0">
                <a:latin typeface="Arial" pitchFamily="34" charset="0"/>
                <a:ea typeface="Tahoma" pitchFamily="34" charset="0"/>
                <a:cs typeface="Arial" pitchFamily="34" charset="0"/>
              </a:rPr>
              <a:t>your</a:t>
            </a:r>
            <a:r>
              <a:rPr lang="en-US" sz="2200" dirty="0">
                <a:latin typeface="Arial" pitchFamily="34" charset="0"/>
                <a:ea typeface="Tahoma" pitchFamily="34" charset="0"/>
                <a:cs typeface="Arial" pitchFamily="34" charset="0"/>
              </a:rPr>
              <a:t> responsibility to assure that all of your pension paperwork is completed accurately and is received by the Pension Plan office.</a:t>
            </a:r>
          </a:p>
          <a:p>
            <a:pPr marL="0" indent="0" algn="r">
              <a:buNone/>
            </a:pPr>
            <a:endParaRPr lang="en-US" sz="1800" dirty="0">
              <a:latin typeface="Tahoma" pitchFamily="34" charset="0"/>
              <a:ea typeface="Tahoma" pitchFamily="34" charset="0"/>
              <a:cs typeface="Tahoma" pitchFamily="34" charset="0"/>
            </a:endParaRPr>
          </a:p>
        </p:txBody>
      </p:sp>
      <p:sp>
        <p:nvSpPr>
          <p:cNvPr id="4" name="Footer Placeholder 3"/>
          <p:cNvSpPr>
            <a:spLocks noGrp="1"/>
          </p:cNvSpPr>
          <p:nvPr>
            <p:ph type="ftr" sz="quarter" idx="11"/>
          </p:nvPr>
        </p:nvSpPr>
        <p:spPr>
          <a:xfrm>
            <a:off x="3124199" y="6356350"/>
            <a:ext cx="3746384"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3866913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ea typeface="Tahoma" pitchFamily="34" charset="0"/>
                <a:cs typeface="Arial" panose="020B0604020202020204" pitchFamily="34" charset="0"/>
              </a:rPr>
              <a:t>Required Documents</a:t>
            </a:r>
          </a:p>
        </p:txBody>
      </p:sp>
      <p:sp>
        <p:nvSpPr>
          <p:cNvPr id="3" name="Content Placeholder 2"/>
          <p:cNvSpPr>
            <a:spLocks noGrp="1"/>
          </p:cNvSpPr>
          <p:nvPr>
            <p:ph idx="1"/>
          </p:nvPr>
        </p:nvSpPr>
        <p:spPr/>
        <p:txBody>
          <a:bodyPr/>
          <a:lstStyle/>
          <a:p>
            <a:pPr marL="0" indent="0">
              <a:lnSpc>
                <a:spcPct val="90000"/>
              </a:lnSpc>
              <a:buNone/>
              <a:defRPr/>
            </a:pPr>
            <a:r>
              <a:rPr lang="en-US" sz="2600" dirty="0">
                <a:latin typeface="Arial" panose="020B0604020202020204" pitchFamily="34" charset="0"/>
                <a:ea typeface="Tahoma" pitchFamily="34" charset="0"/>
                <a:cs typeface="Arial" panose="020B0604020202020204" pitchFamily="34" charset="0"/>
              </a:rPr>
              <a:t>In addition to a completed and properly notarized Retirement Application, you will be asked to submit:</a:t>
            </a:r>
          </a:p>
          <a:p>
            <a:pPr marL="0" indent="0">
              <a:lnSpc>
                <a:spcPct val="90000"/>
              </a:lnSpc>
              <a:buNone/>
              <a:defRPr/>
            </a:pPr>
            <a:endParaRPr lang="en-US" sz="1400" dirty="0">
              <a:latin typeface="Arial" panose="020B0604020202020204" pitchFamily="34" charset="0"/>
              <a:ea typeface="Tahoma" pitchFamily="34" charset="0"/>
              <a:cs typeface="Arial" panose="020B0604020202020204" pitchFamily="34" charset="0"/>
            </a:endParaRPr>
          </a:p>
          <a:p>
            <a:pPr lvl="1">
              <a:lnSpc>
                <a:spcPct val="90000"/>
              </a:lnSpc>
              <a:buClr>
                <a:schemeClr val="hlink"/>
              </a:buClr>
              <a:buFontTx/>
              <a:buChar char="•"/>
              <a:defRPr/>
            </a:pPr>
            <a:r>
              <a:rPr lang="en-US" dirty="0">
                <a:latin typeface="Arial" panose="020B0604020202020204" pitchFamily="34" charset="0"/>
                <a:ea typeface="Tahoma" pitchFamily="34" charset="0"/>
                <a:cs typeface="Arial" panose="020B0604020202020204" pitchFamily="34" charset="0"/>
              </a:rPr>
              <a:t>proof of your date of birth and the date of birth for your spouse or Joint and Survivor Annuitant</a:t>
            </a:r>
          </a:p>
          <a:p>
            <a:pPr lvl="1">
              <a:lnSpc>
                <a:spcPct val="90000"/>
              </a:lnSpc>
              <a:buClr>
                <a:schemeClr val="hlink"/>
              </a:buClr>
              <a:buFontTx/>
              <a:buChar char="•"/>
              <a:defRPr/>
            </a:pPr>
            <a:r>
              <a:rPr lang="en-US" dirty="0">
                <a:latin typeface="Arial" panose="020B0604020202020204" pitchFamily="34" charset="0"/>
                <a:ea typeface="Tahoma" pitchFamily="34" charset="0"/>
                <a:cs typeface="Arial" panose="020B0604020202020204" pitchFamily="34" charset="0"/>
              </a:rPr>
              <a:t>a copy of your marriage license/certificate if applicable</a:t>
            </a:r>
          </a:p>
          <a:p>
            <a:pPr lvl="1">
              <a:lnSpc>
                <a:spcPct val="90000"/>
              </a:lnSpc>
              <a:buClr>
                <a:schemeClr val="hlink"/>
              </a:buClr>
              <a:buFontTx/>
              <a:buChar char="•"/>
              <a:defRPr/>
            </a:pPr>
            <a:r>
              <a:rPr lang="en-US" dirty="0">
                <a:latin typeface="Arial" panose="020B0604020202020204" pitchFamily="34" charset="0"/>
                <a:ea typeface="Tahoma" pitchFamily="34" charset="0"/>
                <a:cs typeface="Arial" panose="020B0604020202020204" pitchFamily="34" charset="0"/>
              </a:rPr>
              <a:t>a blank check marked “Void” for direct deposit of your pension check</a:t>
            </a:r>
          </a:p>
          <a:p>
            <a:pPr marL="0" indent="0">
              <a:buNone/>
            </a:pPr>
            <a:endParaRPr lang="en-US" dirty="0">
              <a:latin typeface="Tahoma" pitchFamily="34" charset="0"/>
              <a:ea typeface="Tahoma" pitchFamily="34" charset="0"/>
              <a:cs typeface="Tahoma" pitchFamily="34" charset="0"/>
            </a:endParaRPr>
          </a:p>
        </p:txBody>
      </p:sp>
      <p:sp>
        <p:nvSpPr>
          <p:cNvPr id="4" name="Footer Placeholder 3"/>
          <p:cNvSpPr>
            <a:spLocks noGrp="1"/>
          </p:cNvSpPr>
          <p:nvPr>
            <p:ph type="ftr" sz="quarter" idx="11"/>
          </p:nvPr>
        </p:nvSpPr>
        <p:spPr>
          <a:xfrm>
            <a:off x="3124200" y="6356350"/>
            <a:ext cx="3754772"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3447739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itchFamily="34" charset="0"/>
                <a:ea typeface="Tahoma" pitchFamily="34" charset="0"/>
                <a:cs typeface="Arial" pitchFamily="34" charset="0"/>
              </a:rPr>
              <a:t>Benefit Commencement Date</a:t>
            </a:r>
          </a:p>
        </p:txBody>
      </p:sp>
      <p:sp>
        <p:nvSpPr>
          <p:cNvPr id="3" name="Content Placeholder 2"/>
          <p:cNvSpPr>
            <a:spLocks noGrp="1"/>
          </p:cNvSpPr>
          <p:nvPr>
            <p:ph idx="1"/>
          </p:nvPr>
        </p:nvSpPr>
        <p:spPr>
          <a:xfrm>
            <a:off x="457200" y="1417638"/>
            <a:ext cx="8229600" cy="4708525"/>
          </a:xfrm>
        </p:spPr>
        <p:txBody>
          <a:bodyPr>
            <a:normAutofit/>
          </a:bodyPr>
          <a:lstStyle/>
          <a:p>
            <a:pPr marL="0" indent="0">
              <a:buNone/>
              <a:defRPr/>
            </a:pPr>
            <a:r>
              <a:rPr lang="en-US" sz="2000" dirty="0">
                <a:latin typeface="Arial" pitchFamily="34" charset="0"/>
                <a:ea typeface="Tahoma" pitchFamily="34" charset="0"/>
                <a:cs typeface="Arial" pitchFamily="34" charset="0"/>
              </a:rPr>
              <a:t>This is the day your pension benefit payments begin. If you have filed all paperwork with the pension department at least 30 days prior to your last day on payroll, your Benefit Commencement Date is the 1</a:t>
            </a:r>
            <a:r>
              <a:rPr lang="en-US" sz="2000" baseline="30000" dirty="0">
                <a:latin typeface="Arial" pitchFamily="34" charset="0"/>
                <a:ea typeface="Tahoma" pitchFamily="34" charset="0"/>
                <a:cs typeface="Arial" pitchFamily="34" charset="0"/>
              </a:rPr>
              <a:t>st</a:t>
            </a:r>
            <a:r>
              <a:rPr lang="en-US" sz="2000" dirty="0">
                <a:latin typeface="Arial" pitchFamily="34" charset="0"/>
                <a:ea typeface="Tahoma" pitchFamily="34" charset="0"/>
                <a:cs typeface="Arial" pitchFamily="34" charset="0"/>
              </a:rPr>
              <a:t> of the month following such date. </a:t>
            </a:r>
          </a:p>
          <a:p>
            <a:pPr marL="0" indent="0">
              <a:buNone/>
              <a:defRPr/>
            </a:pPr>
            <a:endParaRPr lang="en-US" sz="2000" dirty="0">
              <a:latin typeface="Arial" pitchFamily="34" charset="0"/>
              <a:ea typeface="Tahoma" pitchFamily="34" charset="0"/>
              <a:cs typeface="Arial" pitchFamily="34" charset="0"/>
            </a:endParaRPr>
          </a:p>
          <a:p>
            <a:pPr marL="0" indent="0">
              <a:buNone/>
              <a:defRPr/>
            </a:pPr>
            <a:r>
              <a:rPr lang="en-US" sz="2000" u="sng" dirty="0">
                <a:latin typeface="Arial" pitchFamily="34" charset="0"/>
                <a:ea typeface="Tahoma" pitchFamily="34" charset="0"/>
                <a:cs typeface="Arial" pitchFamily="34" charset="0"/>
              </a:rPr>
              <a:t>Examples:</a:t>
            </a:r>
            <a:r>
              <a:rPr lang="en-US" sz="2000" dirty="0">
                <a:latin typeface="Arial" pitchFamily="34" charset="0"/>
                <a:ea typeface="Tahoma" pitchFamily="34" charset="0"/>
                <a:cs typeface="Arial" pitchFamily="34" charset="0"/>
              </a:rPr>
              <a:t>  </a:t>
            </a:r>
          </a:p>
          <a:p>
            <a:pPr marL="0" indent="0">
              <a:buNone/>
              <a:defRPr/>
            </a:pPr>
            <a:r>
              <a:rPr lang="en-US" sz="2000" dirty="0">
                <a:latin typeface="Arial" pitchFamily="34" charset="0"/>
                <a:ea typeface="Tahoma" pitchFamily="34" charset="0"/>
                <a:cs typeface="Arial" pitchFamily="34" charset="0"/>
              </a:rPr>
              <a:t>(1) You file your Retirement Application on June 10</a:t>
            </a:r>
            <a:r>
              <a:rPr lang="en-US" sz="2000" baseline="30000" dirty="0">
                <a:latin typeface="Arial" pitchFamily="34" charset="0"/>
                <a:ea typeface="Tahoma" pitchFamily="34" charset="0"/>
                <a:cs typeface="Arial" pitchFamily="34" charset="0"/>
              </a:rPr>
              <a:t>th</a:t>
            </a:r>
            <a:r>
              <a:rPr lang="en-US" sz="2000" dirty="0">
                <a:latin typeface="Arial" pitchFamily="34" charset="0"/>
                <a:ea typeface="Tahoma" pitchFamily="34" charset="0"/>
                <a:cs typeface="Arial" pitchFamily="34" charset="0"/>
              </a:rPr>
              <a:t> and you stop working on June 30</a:t>
            </a:r>
            <a:r>
              <a:rPr lang="en-US" sz="2000" baseline="30000" dirty="0">
                <a:latin typeface="Arial" pitchFamily="34" charset="0"/>
                <a:ea typeface="Tahoma" pitchFamily="34" charset="0"/>
                <a:cs typeface="Arial" pitchFamily="34" charset="0"/>
              </a:rPr>
              <a:t>th</a:t>
            </a:r>
            <a:r>
              <a:rPr lang="en-US" sz="2000" dirty="0">
                <a:latin typeface="Arial" pitchFamily="34" charset="0"/>
                <a:ea typeface="Tahoma" pitchFamily="34" charset="0"/>
                <a:cs typeface="Arial" pitchFamily="34" charset="0"/>
              </a:rPr>
              <a:t>; your Benefit Commencement Date is August 1</a:t>
            </a:r>
            <a:r>
              <a:rPr lang="en-US" sz="2000" baseline="30000" dirty="0">
                <a:latin typeface="Arial" pitchFamily="34" charset="0"/>
                <a:ea typeface="Tahoma" pitchFamily="34" charset="0"/>
                <a:cs typeface="Arial" pitchFamily="34" charset="0"/>
              </a:rPr>
              <a:t>st</a:t>
            </a:r>
            <a:r>
              <a:rPr lang="en-US" sz="2000" dirty="0">
                <a:latin typeface="Arial" pitchFamily="34" charset="0"/>
                <a:ea typeface="Tahoma" pitchFamily="34" charset="0"/>
                <a:cs typeface="Arial" pitchFamily="34" charset="0"/>
              </a:rPr>
              <a:t>; not July 1</a:t>
            </a:r>
            <a:r>
              <a:rPr lang="en-US" sz="2000" baseline="30000" dirty="0">
                <a:latin typeface="Arial" pitchFamily="34" charset="0"/>
                <a:ea typeface="Tahoma" pitchFamily="34" charset="0"/>
                <a:cs typeface="Arial" pitchFamily="34" charset="0"/>
              </a:rPr>
              <a:t>st</a:t>
            </a:r>
            <a:r>
              <a:rPr lang="en-US" sz="2000" dirty="0">
                <a:latin typeface="Arial" pitchFamily="34" charset="0"/>
                <a:ea typeface="Tahoma" pitchFamily="34" charset="0"/>
                <a:cs typeface="Arial" pitchFamily="34" charset="0"/>
              </a:rPr>
              <a:t>. </a:t>
            </a:r>
            <a:r>
              <a:rPr lang="en-US" sz="2000" u="sng" dirty="0">
                <a:latin typeface="Arial" pitchFamily="34" charset="0"/>
                <a:ea typeface="Tahoma" pitchFamily="34" charset="0"/>
                <a:cs typeface="Arial" pitchFamily="34" charset="0"/>
              </a:rPr>
              <a:t>Payment is not retroactive</a:t>
            </a:r>
            <a:r>
              <a:rPr lang="en-US" sz="2000" dirty="0">
                <a:latin typeface="Arial" pitchFamily="34" charset="0"/>
                <a:ea typeface="Tahoma" pitchFamily="34" charset="0"/>
                <a:cs typeface="Arial" pitchFamily="34" charset="0"/>
              </a:rPr>
              <a:t>. </a:t>
            </a:r>
          </a:p>
          <a:p>
            <a:pPr>
              <a:buNone/>
              <a:defRPr/>
            </a:pPr>
            <a:endParaRPr lang="en-US" sz="2000" dirty="0">
              <a:latin typeface="Arial" pitchFamily="34" charset="0"/>
              <a:ea typeface="Tahoma" pitchFamily="34" charset="0"/>
              <a:cs typeface="Arial" pitchFamily="34" charset="0"/>
            </a:endParaRPr>
          </a:p>
          <a:p>
            <a:pPr marL="0" indent="0">
              <a:buNone/>
              <a:defRPr/>
            </a:pPr>
            <a:r>
              <a:rPr lang="en-US" sz="2000" dirty="0">
                <a:latin typeface="Arial" pitchFamily="34" charset="0"/>
                <a:ea typeface="Tahoma" pitchFamily="34" charset="0"/>
                <a:cs typeface="Arial" pitchFamily="34" charset="0"/>
              </a:rPr>
              <a:t>(2) You file your Retirement Application on May 30</a:t>
            </a:r>
            <a:r>
              <a:rPr lang="en-US" sz="2000" baseline="30000" dirty="0">
                <a:latin typeface="Arial" pitchFamily="34" charset="0"/>
                <a:ea typeface="Tahoma" pitchFamily="34" charset="0"/>
                <a:cs typeface="Arial" pitchFamily="34" charset="0"/>
              </a:rPr>
              <a:t>th</a:t>
            </a:r>
            <a:r>
              <a:rPr lang="en-US" sz="2000" dirty="0">
                <a:latin typeface="Arial" pitchFamily="34" charset="0"/>
                <a:ea typeface="Tahoma" pitchFamily="34" charset="0"/>
                <a:cs typeface="Arial" pitchFamily="34" charset="0"/>
              </a:rPr>
              <a:t> and you stop working on June 30</a:t>
            </a:r>
            <a:r>
              <a:rPr lang="en-US" sz="2000" baseline="30000" dirty="0">
                <a:latin typeface="Arial" pitchFamily="34" charset="0"/>
                <a:ea typeface="Tahoma" pitchFamily="34" charset="0"/>
                <a:cs typeface="Arial" pitchFamily="34" charset="0"/>
              </a:rPr>
              <a:t>th</a:t>
            </a:r>
            <a:r>
              <a:rPr lang="en-US" sz="2000" dirty="0">
                <a:latin typeface="Arial" pitchFamily="34" charset="0"/>
                <a:ea typeface="Tahoma" pitchFamily="34" charset="0"/>
                <a:cs typeface="Arial" pitchFamily="34" charset="0"/>
              </a:rPr>
              <a:t>; your Benefit Commencement Date is July 1</a:t>
            </a:r>
            <a:r>
              <a:rPr lang="en-US" sz="2000" baseline="30000" dirty="0">
                <a:latin typeface="Arial" pitchFamily="34" charset="0"/>
                <a:ea typeface="Tahoma" pitchFamily="34" charset="0"/>
                <a:cs typeface="Arial" pitchFamily="34" charset="0"/>
              </a:rPr>
              <a:t>st</a:t>
            </a:r>
            <a:r>
              <a:rPr lang="en-US" sz="2000" dirty="0">
                <a:latin typeface="Arial" pitchFamily="34" charset="0"/>
                <a:ea typeface="Tahoma" pitchFamily="34" charset="0"/>
                <a:cs typeface="Arial" pitchFamily="34" charset="0"/>
              </a:rPr>
              <a:t>. </a:t>
            </a:r>
          </a:p>
          <a:p>
            <a:pPr marL="0" indent="0">
              <a:buNone/>
              <a:defRPr/>
            </a:pPr>
            <a:endParaRPr lang="en-US" sz="2400" dirty="0">
              <a:latin typeface="Tahoma" pitchFamily="34" charset="0"/>
              <a:ea typeface="Tahoma" pitchFamily="34" charset="0"/>
              <a:cs typeface="Tahoma" pitchFamily="34" charset="0"/>
            </a:endParaRPr>
          </a:p>
          <a:p>
            <a:pPr marL="0" indent="0">
              <a:buNone/>
            </a:pPr>
            <a:endParaRPr lang="en-US" dirty="0">
              <a:latin typeface="Tahoma" pitchFamily="34" charset="0"/>
              <a:ea typeface="Tahoma" pitchFamily="34" charset="0"/>
              <a:cs typeface="Tahoma" pitchFamily="34" charset="0"/>
            </a:endParaRPr>
          </a:p>
        </p:txBody>
      </p:sp>
      <p:sp>
        <p:nvSpPr>
          <p:cNvPr id="4" name="Footer Placeholder 3"/>
          <p:cNvSpPr>
            <a:spLocks noGrp="1"/>
          </p:cNvSpPr>
          <p:nvPr>
            <p:ph type="ftr" sz="quarter" idx="11"/>
          </p:nvPr>
        </p:nvSpPr>
        <p:spPr>
          <a:xfrm>
            <a:off x="3124200" y="6356350"/>
            <a:ext cx="4123888"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181683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MTA Defined Benefit Pension Plan for MTA Bus TSO Members</a:t>
            </a: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Thank you for taking the time to attend this session and learn more about your benefit under the Metropolitan Transportation Authority Defined Benefit Pension Plan (the Plan).</a:t>
            </a:r>
          </a:p>
        </p:txBody>
      </p:sp>
      <p:sp>
        <p:nvSpPr>
          <p:cNvPr id="4" name="Footer Placeholder 3"/>
          <p:cNvSpPr>
            <a:spLocks noGrp="1"/>
          </p:cNvSpPr>
          <p:nvPr>
            <p:ph type="ftr" sz="quarter" idx="11"/>
          </p:nvPr>
        </p:nvSpPr>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513484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itchFamily="34" charset="0"/>
                <a:ea typeface="Tahoma" pitchFamily="34" charset="0"/>
                <a:cs typeface="Arial" pitchFamily="34" charset="0"/>
              </a:rPr>
              <a:t>Last Day on Payroll</a:t>
            </a:r>
          </a:p>
        </p:txBody>
      </p:sp>
      <p:sp>
        <p:nvSpPr>
          <p:cNvPr id="3" name="Content Placeholder 2"/>
          <p:cNvSpPr>
            <a:spLocks noGrp="1"/>
          </p:cNvSpPr>
          <p:nvPr>
            <p:ph idx="1"/>
          </p:nvPr>
        </p:nvSpPr>
        <p:spPr>
          <a:xfrm>
            <a:off x="457200" y="1651263"/>
            <a:ext cx="8229600" cy="4525963"/>
          </a:xfrm>
        </p:spPr>
        <p:txBody>
          <a:bodyPr>
            <a:normAutofit/>
          </a:bodyPr>
          <a:lstStyle/>
          <a:p>
            <a:pPr marL="0" indent="0">
              <a:lnSpc>
                <a:spcPct val="90000"/>
              </a:lnSpc>
              <a:buNone/>
              <a:defRPr/>
            </a:pPr>
            <a:r>
              <a:rPr lang="en-US" sz="2400" dirty="0">
                <a:latin typeface="Arial" pitchFamily="34" charset="0"/>
                <a:ea typeface="Tahoma" pitchFamily="34" charset="0"/>
                <a:cs typeface="Arial" pitchFamily="34" charset="0"/>
              </a:rPr>
              <a:t>If you continue on MTA Bus payroll past your stated last day, you are not eligible for a pension check until the 1</a:t>
            </a:r>
            <a:r>
              <a:rPr lang="en-US" sz="2400" baseline="30000" dirty="0">
                <a:latin typeface="Arial" pitchFamily="34" charset="0"/>
                <a:ea typeface="Tahoma" pitchFamily="34" charset="0"/>
                <a:cs typeface="Arial" pitchFamily="34" charset="0"/>
              </a:rPr>
              <a:t>st</a:t>
            </a:r>
            <a:r>
              <a:rPr lang="en-US" sz="2400" dirty="0">
                <a:latin typeface="Arial" pitchFamily="34" charset="0"/>
                <a:ea typeface="Tahoma" pitchFamily="34" charset="0"/>
                <a:cs typeface="Arial" pitchFamily="34" charset="0"/>
              </a:rPr>
              <a:t> of the month following your last day on MTA Bus payroll.</a:t>
            </a:r>
          </a:p>
          <a:p>
            <a:pPr marL="0" indent="0">
              <a:lnSpc>
                <a:spcPct val="90000"/>
              </a:lnSpc>
              <a:buNone/>
              <a:defRPr/>
            </a:pPr>
            <a:r>
              <a:rPr lang="en-US" sz="2400" dirty="0">
                <a:latin typeface="Arial" pitchFamily="34" charset="0"/>
                <a:ea typeface="Tahoma" pitchFamily="34" charset="0"/>
                <a:cs typeface="Arial" pitchFamily="34" charset="0"/>
              </a:rPr>
              <a:t>	</a:t>
            </a:r>
          </a:p>
          <a:p>
            <a:pPr marL="0" indent="0">
              <a:lnSpc>
                <a:spcPct val="90000"/>
              </a:lnSpc>
              <a:buNone/>
              <a:defRPr/>
            </a:pPr>
            <a:r>
              <a:rPr lang="en-US" sz="2400" dirty="0">
                <a:latin typeface="Arial" pitchFamily="34" charset="0"/>
                <a:ea typeface="Tahoma" pitchFamily="34" charset="0"/>
                <a:cs typeface="Arial" pitchFamily="34" charset="0"/>
              </a:rPr>
              <a:t>Example: </a:t>
            </a:r>
          </a:p>
          <a:p>
            <a:pPr>
              <a:lnSpc>
                <a:spcPct val="90000"/>
              </a:lnSpc>
              <a:buNone/>
              <a:defRPr/>
            </a:pPr>
            <a:r>
              <a:rPr lang="en-US" sz="2400" dirty="0">
                <a:latin typeface="Arial" pitchFamily="34" charset="0"/>
                <a:ea typeface="Tahoma" pitchFamily="34" charset="0"/>
                <a:cs typeface="Arial" pitchFamily="34" charset="0"/>
              </a:rPr>
              <a:t>	 You file your paperwork within the proper time frame (30 day requirement) with a stated last day of June 30</a:t>
            </a:r>
            <a:r>
              <a:rPr lang="en-US" sz="2400" baseline="30000" dirty="0">
                <a:latin typeface="Arial" pitchFamily="34" charset="0"/>
                <a:ea typeface="Tahoma" pitchFamily="34" charset="0"/>
                <a:cs typeface="Arial" pitchFamily="34" charset="0"/>
              </a:rPr>
              <a:t>th</a:t>
            </a:r>
            <a:r>
              <a:rPr lang="en-US" sz="2400" dirty="0">
                <a:latin typeface="Arial" pitchFamily="34" charset="0"/>
                <a:ea typeface="Tahoma" pitchFamily="34" charset="0"/>
                <a:cs typeface="Arial" pitchFamily="34" charset="0"/>
              </a:rPr>
              <a:t>, but you continue to be paid by MTA Bus through July 8</a:t>
            </a:r>
            <a:r>
              <a:rPr lang="en-US" sz="2400" baseline="30000" dirty="0">
                <a:latin typeface="Arial" pitchFamily="34" charset="0"/>
                <a:ea typeface="Tahoma" pitchFamily="34" charset="0"/>
                <a:cs typeface="Arial" pitchFamily="34" charset="0"/>
              </a:rPr>
              <a:t>th</a:t>
            </a:r>
            <a:r>
              <a:rPr lang="en-US" sz="2400" dirty="0">
                <a:latin typeface="Arial" pitchFamily="34" charset="0"/>
                <a:ea typeface="Tahoma" pitchFamily="34" charset="0"/>
                <a:cs typeface="Arial" pitchFamily="34" charset="0"/>
              </a:rPr>
              <a:t>. </a:t>
            </a:r>
            <a:r>
              <a:rPr lang="en-US" sz="2400" u="sng" dirty="0">
                <a:latin typeface="Arial" pitchFamily="34" charset="0"/>
                <a:ea typeface="Tahoma" pitchFamily="34" charset="0"/>
                <a:cs typeface="Arial" pitchFamily="34" charset="0"/>
              </a:rPr>
              <a:t>Your Benefit Commencement Date will be August 1</a:t>
            </a:r>
            <a:r>
              <a:rPr lang="en-US" sz="2400" u="sng" baseline="30000" dirty="0">
                <a:latin typeface="Arial" pitchFamily="34" charset="0"/>
                <a:ea typeface="Tahoma" pitchFamily="34" charset="0"/>
                <a:cs typeface="Arial" pitchFamily="34" charset="0"/>
              </a:rPr>
              <a:t>st</a:t>
            </a:r>
            <a:r>
              <a:rPr lang="en-US" sz="2400" u="sng" dirty="0">
                <a:latin typeface="Arial" pitchFamily="34" charset="0"/>
                <a:ea typeface="Tahoma" pitchFamily="34" charset="0"/>
                <a:cs typeface="Arial" pitchFamily="34" charset="0"/>
              </a:rPr>
              <a:t>.</a:t>
            </a:r>
          </a:p>
        </p:txBody>
      </p:sp>
      <p:sp>
        <p:nvSpPr>
          <p:cNvPr id="4" name="Footer Placeholder 3"/>
          <p:cNvSpPr>
            <a:spLocks noGrp="1"/>
          </p:cNvSpPr>
          <p:nvPr>
            <p:ph type="ftr" sz="quarter" idx="11"/>
          </p:nvPr>
        </p:nvSpPr>
        <p:spPr>
          <a:xfrm>
            <a:off x="3124199" y="6356350"/>
            <a:ext cx="3863829"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11919369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ea typeface="Tahoma" pitchFamily="34" charset="0"/>
                <a:cs typeface="Arial" panose="020B0604020202020204" pitchFamily="34" charset="0"/>
              </a:rPr>
              <a:t>For Additional Information</a:t>
            </a:r>
          </a:p>
        </p:txBody>
      </p:sp>
      <p:sp>
        <p:nvSpPr>
          <p:cNvPr id="3" name="Content Placeholder 2"/>
          <p:cNvSpPr>
            <a:spLocks noGrp="1"/>
          </p:cNvSpPr>
          <p:nvPr>
            <p:ph idx="1"/>
          </p:nvPr>
        </p:nvSpPr>
        <p:spPr/>
        <p:txBody>
          <a:bodyPr>
            <a:normAutofit lnSpcReduction="10000"/>
          </a:bodyPr>
          <a:lstStyle/>
          <a:p>
            <a:pPr marL="0" indent="0">
              <a:buNone/>
            </a:pPr>
            <a:r>
              <a:rPr lang="en-US" b="1" dirty="0">
                <a:latin typeface="Tahoma" pitchFamily="34" charset="0"/>
                <a:ea typeface="Tahoma" pitchFamily="34" charset="0"/>
                <a:cs typeface="Tahoma" pitchFamily="34" charset="0"/>
              </a:rPr>
              <a:t>CALL</a:t>
            </a:r>
            <a:r>
              <a:rPr lang="en-US" dirty="0">
                <a:latin typeface="Tahoma" pitchFamily="34" charset="0"/>
                <a:ea typeface="Tahoma" pitchFamily="34" charset="0"/>
                <a:cs typeface="Tahoma" pitchFamily="34" charset="0"/>
              </a:rPr>
              <a:t>	:		646-376-0123</a:t>
            </a:r>
          </a:p>
          <a:p>
            <a:pPr marL="0" indent="0">
              <a:buNone/>
            </a:pPr>
            <a:endParaRPr lang="en-US" dirty="0">
              <a:latin typeface="Tahoma" pitchFamily="34" charset="0"/>
              <a:ea typeface="Tahoma" pitchFamily="34" charset="0"/>
              <a:cs typeface="Tahoma" pitchFamily="34" charset="0"/>
            </a:endParaRPr>
          </a:p>
          <a:p>
            <a:pPr marL="0" indent="0">
              <a:buNone/>
            </a:pPr>
            <a:r>
              <a:rPr lang="en-US" b="1" dirty="0">
                <a:latin typeface="Tahoma" pitchFamily="34" charset="0"/>
                <a:ea typeface="Tahoma" pitchFamily="34" charset="0"/>
                <a:cs typeface="Tahoma" pitchFamily="34" charset="0"/>
              </a:rPr>
              <a:t>FAX:			</a:t>
            </a:r>
            <a:r>
              <a:rPr lang="en-US" dirty="0">
                <a:latin typeface="Tahoma" pitchFamily="34" charset="0"/>
                <a:ea typeface="Tahoma" pitchFamily="34" charset="0"/>
                <a:cs typeface="Tahoma" pitchFamily="34" charset="0"/>
              </a:rPr>
              <a:t>646-252-1490</a:t>
            </a:r>
            <a:endParaRPr lang="en-US" b="1" dirty="0">
              <a:latin typeface="Tahoma" pitchFamily="34" charset="0"/>
              <a:ea typeface="Tahoma" pitchFamily="34" charset="0"/>
              <a:cs typeface="Tahoma" pitchFamily="34" charset="0"/>
            </a:endParaRPr>
          </a:p>
          <a:p>
            <a:pPr marL="0" indent="0">
              <a:buNone/>
            </a:pPr>
            <a:endParaRPr lang="en-US" dirty="0">
              <a:latin typeface="Tahoma" pitchFamily="34" charset="0"/>
              <a:ea typeface="Tahoma" pitchFamily="34" charset="0"/>
              <a:cs typeface="Tahoma" pitchFamily="34" charset="0"/>
            </a:endParaRPr>
          </a:p>
          <a:p>
            <a:pPr marL="0" indent="0">
              <a:buNone/>
            </a:pPr>
            <a:r>
              <a:rPr lang="en-US" b="1" dirty="0">
                <a:latin typeface="Tahoma" pitchFamily="34" charset="0"/>
                <a:ea typeface="Tahoma" pitchFamily="34" charset="0"/>
                <a:cs typeface="Tahoma" pitchFamily="34" charset="0"/>
              </a:rPr>
              <a:t>E-MAIL:</a:t>
            </a:r>
            <a:r>
              <a:rPr lang="en-US" dirty="0">
                <a:latin typeface="Tahoma" pitchFamily="34" charset="0"/>
                <a:ea typeface="Tahoma" pitchFamily="34" charset="0"/>
                <a:cs typeface="Tahoma" pitchFamily="34" charset="0"/>
              </a:rPr>
              <a:t>	</a:t>
            </a:r>
            <a:r>
              <a:rPr lang="en-US" dirty="0">
                <a:latin typeface="Tahoma" pitchFamily="34" charset="0"/>
                <a:ea typeface="Tahoma" pitchFamily="34" charset="0"/>
                <a:cs typeface="Tahoma" pitchFamily="34" charset="0"/>
                <a:hlinkClick r:id="rId3"/>
              </a:rPr>
              <a:t>bscservice@mtabsc.org</a:t>
            </a:r>
            <a:endParaRPr lang="en-US" dirty="0">
              <a:latin typeface="Tahoma" pitchFamily="34" charset="0"/>
              <a:ea typeface="Tahoma" pitchFamily="34" charset="0"/>
              <a:cs typeface="Tahoma" pitchFamily="34" charset="0"/>
            </a:endParaRPr>
          </a:p>
          <a:p>
            <a:pPr marL="0" indent="0">
              <a:buNone/>
            </a:pPr>
            <a:endParaRPr lang="en-US" dirty="0">
              <a:latin typeface="Tahoma" pitchFamily="34" charset="0"/>
              <a:ea typeface="Tahoma" pitchFamily="34" charset="0"/>
              <a:cs typeface="Tahoma" pitchFamily="34" charset="0"/>
            </a:endParaRPr>
          </a:p>
          <a:p>
            <a:pPr marL="0" indent="0">
              <a:buNone/>
            </a:pPr>
            <a:r>
              <a:rPr lang="en-US" b="1" dirty="0">
                <a:latin typeface="Tahoma" pitchFamily="34" charset="0"/>
                <a:ea typeface="Tahoma" pitchFamily="34" charset="0"/>
                <a:cs typeface="Tahoma" pitchFamily="34" charset="0"/>
              </a:rPr>
              <a:t>WRITE:</a:t>
            </a:r>
            <a:r>
              <a:rPr lang="en-US" dirty="0">
                <a:latin typeface="Tahoma" pitchFamily="34" charset="0"/>
                <a:ea typeface="Tahoma" pitchFamily="34" charset="0"/>
                <a:cs typeface="Tahoma" pitchFamily="34" charset="0"/>
              </a:rPr>
              <a:t>		MTA Defined Benefit Pension Plan</a:t>
            </a:r>
          </a:p>
          <a:p>
            <a:pPr marL="0" indent="0">
              <a:buNone/>
            </a:pPr>
            <a:r>
              <a:rPr lang="en-US" dirty="0">
                <a:latin typeface="Tahoma" pitchFamily="34" charset="0"/>
                <a:ea typeface="Tahoma" pitchFamily="34" charset="0"/>
                <a:cs typeface="Tahoma" pitchFamily="34" charset="0"/>
              </a:rPr>
              <a:t>				2 Broadway, 10</a:t>
            </a:r>
            <a:r>
              <a:rPr lang="en-US" baseline="30000" dirty="0">
                <a:latin typeface="Tahoma" pitchFamily="34" charset="0"/>
                <a:ea typeface="Tahoma" pitchFamily="34" charset="0"/>
                <a:cs typeface="Tahoma" pitchFamily="34" charset="0"/>
              </a:rPr>
              <a:t>th</a:t>
            </a:r>
            <a:r>
              <a:rPr lang="en-US" dirty="0">
                <a:latin typeface="Tahoma" pitchFamily="34" charset="0"/>
                <a:ea typeface="Tahoma" pitchFamily="34" charset="0"/>
                <a:cs typeface="Tahoma" pitchFamily="34" charset="0"/>
              </a:rPr>
              <a:t> Floor</a:t>
            </a:r>
          </a:p>
          <a:p>
            <a:pPr marL="0" indent="0">
              <a:buNone/>
            </a:pPr>
            <a:r>
              <a:rPr lang="en-US" dirty="0">
                <a:latin typeface="Tahoma" pitchFamily="34" charset="0"/>
                <a:ea typeface="Tahoma" pitchFamily="34" charset="0"/>
                <a:cs typeface="Tahoma" pitchFamily="34" charset="0"/>
              </a:rPr>
              <a:t>				New York, NY  10004</a:t>
            </a:r>
          </a:p>
          <a:p>
            <a:pPr marL="0" indent="0">
              <a:buNone/>
            </a:pPr>
            <a:endParaRPr lang="en-US" dirty="0">
              <a:latin typeface="Tahoma" pitchFamily="34" charset="0"/>
              <a:ea typeface="Tahoma" pitchFamily="34" charset="0"/>
              <a:cs typeface="Tahoma" pitchFamily="34" charset="0"/>
            </a:endParaRPr>
          </a:p>
        </p:txBody>
      </p:sp>
      <p:sp>
        <p:nvSpPr>
          <p:cNvPr id="4" name="Footer Placeholder 3"/>
          <p:cNvSpPr>
            <a:spLocks noGrp="1"/>
          </p:cNvSpPr>
          <p:nvPr>
            <p:ph type="ftr" sz="quarter" idx="11"/>
          </p:nvPr>
        </p:nvSpPr>
        <p:spPr>
          <a:xfrm>
            <a:off x="3124199" y="6356350"/>
            <a:ext cx="3553437"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23548634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46514"/>
            <a:ext cx="8229600" cy="4525963"/>
          </a:xfrm>
        </p:spPr>
        <p:txBody>
          <a:bodyPr/>
          <a:lstStyle/>
          <a:p>
            <a:pPr marL="0" indent="0">
              <a:buNone/>
            </a:pPr>
            <a:r>
              <a:rPr lang="en-US" dirty="0">
                <a:latin typeface="Tahoma" pitchFamily="34" charset="0"/>
                <a:ea typeface="Tahoma" pitchFamily="34" charset="0"/>
                <a:cs typeface="Tahoma" pitchFamily="34" charset="0"/>
              </a:rPr>
              <a:t>This presentation provides only a brief summary of certain information regarding the MTA DBPP.  In the case of any conflict between this presentation and the documents governing the MTA DBPP, the documents shall govern.</a:t>
            </a:r>
          </a:p>
        </p:txBody>
      </p:sp>
      <p:sp>
        <p:nvSpPr>
          <p:cNvPr id="2" name="Footer Placeholder 1"/>
          <p:cNvSpPr>
            <a:spLocks noGrp="1"/>
          </p:cNvSpPr>
          <p:nvPr>
            <p:ph type="ftr" sz="quarter" idx="11"/>
          </p:nvPr>
        </p:nvSpPr>
        <p:spPr>
          <a:xfrm>
            <a:off x="3124199" y="6356350"/>
            <a:ext cx="4023221"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4036762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itchFamily="34" charset="0"/>
                <a:ea typeface="Tahoma" pitchFamily="34" charset="0"/>
                <a:cs typeface="Arial" pitchFamily="34" charset="0"/>
              </a:rPr>
              <a:t>Retirement Eligibility</a:t>
            </a:r>
          </a:p>
        </p:txBody>
      </p:sp>
      <p:sp>
        <p:nvSpPr>
          <p:cNvPr id="3" name="Content Placeholder 2"/>
          <p:cNvSpPr>
            <a:spLocks noGrp="1"/>
          </p:cNvSpPr>
          <p:nvPr>
            <p:ph idx="1"/>
          </p:nvPr>
        </p:nvSpPr>
        <p:spPr>
          <a:xfrm>
            <a:off x="640876" y="1417638"/>
            <a:ext cx="8229600" cy="4525963"/>
          </a:xfrm>
        </p:spPr>
        <p:txBody>
          <a:bodyPr/>
          <a:lstStyle/>
          <a:p>
            <a:pPr marL="0" indent="0">
              <a:lnSpc>
                <a:spcPct val="80000"/>
              </a:lnSpc>
              <a:buNone/>
            </a:pPr>
            <a:endParaRPr lang="en-US" sz="2600" dirty="0"/>
          </a:p>
          <a:p>
            <a:pPr marL="0" indent="0">
              <a:lnSpc>
                <a:spcPct val="80000"/>
              </a:lnSpc>
              <a:buNone/>
            </a:pPr>
            <a:r>
              <a:rPr lang="en-US" sz="2600" dirty="0"/>
              <a:t>You are eligible to retire with an unreduced pension benefit when you satisfy one of the following:</a:t>
            </a:r>
          </a:p>
          <a:p>
            <a:pPr marL="0" indent="0">
              <a:lnSpc>
                <a:spcPct val="80000"/>
              </a:lnSpc>
              <a:buNone/>
            </a:pPr>
            <a:endParaRPr lang="en-US" sz="2600" dirty="0"/>
          </a:p>
          <a:p>
            <a:pPr lvl="1">
              <a:lnSpc>
                <a:spcPct val="80000"/>
              </a:lnSpc>
              <a:buClr>
                <a:schemeClr val="tx2"/>
              </a:buClr>
              <a:buFontTx/>
              <a:buChar char="•"/>
            </a:pPr>
            <a:r>
              <a:rPr lang="en-US" dirty="0"/>
              <a:t>Age 57 and 20 or more years of service.</a:t>
            </a:r>
          </a:p>
          <a:p>
            <a:pPr lvl="1">
              <a:lnSpc>
                <a:spcPct val="80000"/>
              </a:lnSpc>
              <a:buClr>
                <a:schemeClr val="tx2"/>
              </a:buClr>
              <a:buFontTx/>
              <a:buChar char="•"/>
            </a:pPr>
            <a:endParaRPr lang="en-US" dirty="0"/>
          </a:p>
          <a:p>
            <a:pPr lvl="1">
              <a:lnSpc>
                <a:spcPct val="80000"/>
              </a:lnSpc>
              <a:buClr>
                <a:schemeClr val="tx2"/>
              </a:buClr>
              <a:buFontTx/>
              <a:buChar char="•"/>
            </a:pPr>
            <a:r>
              <a:rPr lang="en-US" dirty="0"/>
              <a:t>Age 65 and at least 5 years of service.</a:t>
            </a:r>
          </a:p>
          <a:p>
            <a:pPr marL="457200" lvl="1" indent="0">
              <a:lnSpc>
                <a:spcPct val="80000"/>
              </a:lnSpc>
              <a:buClr>
                <a:schemeClr val="tx2"/>
              </a:buClr>
              <a:buNone/>
            </a:pPr>
            <a:endParaRPr lang="en-US" dirty="0"/>
          </a:p>
          <a:p>
            <a:pPr marL="457200" lvl="1" indent="0">
              <a:lnSpc>
                <a:spcPct val="80000"/>
              </a:lnSpc>
              <a:buClr>
                <a:schemeClr val="tx2"/>
              </a:buClr>
              <a:buNone/>
            </a:pPr>
            <a:r>
              <a:rPr lang="en-US" sz="1600" dirty="0"/>
              <a:t>(Former Queens Surface, Triboro Coach, and Jamaica Bus employees with 20 or more years of service may also be eligible to retire at age 55 with a reduced benefit.)</a:t>
            </a:r>
          </a:p>
          <a:p>
            <a:pPr lvl="1">
              <a:lnSpc>
                <a:spcPct val="80000"/>
              </a:lnSpc>
              <a:buClr>
                <a:schemeClr val="tx2"/>
              </a:buClr>
              <a:buFontTx/>
              <a:buChar char="•"/>
            </a:pPr>
            <a:endParaRPr lang="en-US" dirty="0"/>
          </a:p>
          <a:p>
            <a:endParaRPr lang="en-US" dirty="0">
              <a:latin typeface="Tahoma" pitchFamily="34" charset="0"/>
              <a:ea typeface="Tahoma" pitchFamily="34" charset="0"/>
              <a:cs typeface="Tahoma" pitchFamily="34" charset="0"/>
            </a:endParaRPr>
          </a:p>
        </p:txBody>
      </p:sp>
      <p:sp>
        <p:nvSpPr>
          <p:cNvPr id="4" name="Footer Placeholder 3"/>
          <p:cNvSpPr>
            <a:spLocks noGrp="1"/>
          </p:cNvSpPr>
          <p:nvPr>
            <p:ph type="ftr" sz="quarter" idx="11"/>
          </p:nvPr>
        </p:nvSpPr>
        <p:spPr>
          <a:xfrm>
            <a:off x="3124200" y="6356350"/>
            <a:ext cx="3888996" cy="365125"/>
          </a:xfrm>
        </p:spPr>
        <p:txBody>
          <a:bodyPr/>
          <a:lstStyle/>
          <a:p>
            <a:r>
              <a:rPr lang="en-US" dirty="0"/>
              <a:t>MTA Bus TSO Members (effective as of 10/31/2023)</a:t>
            </a:r>
          </a:p>
        </p:txBody>
      </p:sp>
    </p:spTree>
    <p:extLst>
      <p:ext uri="{BB962C8B-B14F-4D97-AF65-F5344CB8AC3E}">
        <p14:creationId xmlns:p14="http://schemas.microsoft.com/office/powerpoint/2010/main" val="3605145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539"/>
            <a:ext cx="8229600" cy="973869"/>
          </a:xfrm>
        </p:spPr>
        <p:txBody>
          <a:bodyPr/>
          <a:lstStyle/>
          <a:p>
            <a:r>
              <a:rPr lang="en-US" dirty="0">
                <a:latin typeface="Arial" pitchFamily="34" charset="0"/>
                <a:ea typeface="Tahoma" pitchFamily="34" charset="0"/>
                <a:cs typeface="Arial" pitchFamily="34" charset="0"/>
              </a:rPr>
              <a:t>Service</a:t>
            </a:r>
            <a:endParaRPr lang="en-US" dirty="0"/>
          </a:p>
        </p:txBody>
      </p:sp>
      <p:sp>
        <p:nvSpPr>
          <p:cNvPr id="3" name="Content Placeholder 2"/>
          <p:cNvSpPr>
            <a:spLocks noGrp="1"/>
          </p:cNvSpPr>
          <p:nvPr>
            <p:ph idx="1"/>
          </p:nvPr>
        </p:nvSpPr>
        <p:spPr>
          <a:xfrm>
            <a:off x="577154" y="1358927"/>
            <a:ext cx="8316097" cy="4997423"/>
          </a:xfrm>
        </p:spPr>
        <p:txBody>
          <a:bodyPr>
            <a:normAutofit lnSpcReduction="10000"/>
          </a:bodyPr>
          <a:lstStyle/>
          <a:p>
            <a:pPr marL="0" indent="0">
              <a:lnSpc>
                <a:spcPct val="80000"/>
              </a:lnSpc>
              <a:buNone/>
            </a:pPr>
            <a:r>
              <a:rPr lang="en-US" dirty="0"/>
              <a:t>Service for purposes of your pension benefit accrual is based on your period of eligible employment as an MTA Bus TSO member, rounded to the nearest whole year:</a:t>
            </a:r>
          </a:p>
          <a:p>
            <a:pPr marL="0" indent="0">
              <a:lnSpc>
                <a:spcPct val="80000"/>
              </a:lnSpc>
              <a:buNone/>
            </a:pPr>
            <a:endParaRPr lang="en-US" sz="2600" dirty="0"/>
          </a:p>
          <a:p>
            <a:pPr lvl="1">
              <a:lnSpc>
                <a:spcPct val="80000"/>
              </a:lnSpc>
              <a:buClr>
                <a:schemeClr val="tx2"/>
              </a:buClr>
              <a:buFontTx/>
              <a:buChar char="•"/>
            </a:pPr>
            <a:r>
              <a:rPr lang="en-US" dirty="0"/>
              <a:t>Example 1 –  21.4895 years of service is rounded to 21 years</a:t>
            </a:r>
          </a:p>
          <a:p>
            <a:pPr marL="457200" lvl="1" indent="0">
              <a:lnSpc>
                <a:spcPct val="80000"/>
              </a:lnSpc>
              <a:buClr>
                <a:schemeClr val="tx2"/>
              </a:buClr>
              <a:buNone/>
            </a:pPr>
            <a:endParaRPr lang="en-US" dirty="0"/>
          </a:p>
          <a:p>
            <a:pPr lvl="1">
              <a:lnSpc>
                <a:spcPct val="80000"/>
              </a:lnSpc>
              <a:buClr>
                <a:schemeClr val="tx2"/>
              </a:buClr>
              <a:buFontTx/>
              <a:buChar char="•"/>
            </a:pPr>
            <a:r>
              <a:rPr lang="en-US" dirty="0"/>
              <a:t>Example 2 –  21.5001 years of service is rounded to 22 years</a:t>
            </a:r>
          </a:p>
          <a:p>
            <a:pPr marL="0" indent="0">
              <a:buNone/>
            </a:pPr>
            <a:endParaRPr lang="en-US" sz="2400" dirty="0"/>
          </a:p>
          <a:p>
            <a:pPr marL="0" indent="0">
              <a:spcBef>
                <a:spcPts val="0"/>
              </a:spcBef>
              <a:buNone/>
              <a:defRPr/>
            </a:pPr>
            <a:r>
              <a:rPr lang="en-US" sz="2400" b="1" dirty="0">
                <a:latin typeface="Arial" pitchFamily="34" charset="0"/>
                <a:ea typeface="Tahoma" pitchFamily="34" charset="0"/>
                <a:cs typeface="Arial" pitchFamily="34" charset="0"/>
              </a:rPr>
              <a:t>Service does not include periods of suspension, HOSER, AWOL, unpaid FMLA, or other forms of “bad time”			</a:t>
            </a:r>
            <a:endParaRPr lang="en-US" sz="2200" dirty="0"/>
          </a:p>
        </p:txBody>
      </p:sp>
      <p:sp>
        <p:nvSpPr>
          <p:cNvPr id="4" name="Footer Placeholder 3"/>
          <p:cNvSpPr>
            <a:spLocks noGrp="1"/>
          </p:cNvSpPr>
          <p:nvPr>
            <p:ph type="ftr" sz="quarter" idx="11"/>
          </p:nvPr>
        </p:nvSpPr>
        <p:spPr>
          <a:xfrm>
            <a:off x="3124199" y="6356350"/>
            <a:ext cx="3645717"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2167813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Military</a:t>
            </a:r>
            <a:r>
              <a:rPr lang="en-US" sz="3200" dirty="0"/>
              <a:t> Service</a:t>
            </a:r>
            <a:endParaRPr lang="en-US" dirty="0"/>
          </a:p>
        </p:txBody>
      </p:sp>
      <p:sp>
        <p:nvSpPr>
          <p:cNvPr id="3" name="Content Placeholder 2"/>
          <p:cNvSpPr>
            <a:spLocks noGrp="1"/>
          </p:cNvSpPr>
          <p:nvPr>
            <p:ph idx="1"/>
          </p:nvPr>
        </p:nvSpPr>
        <p:spPr>
          <a:xfrm>
            <a:off x="457200" y="1249960"/>
            <a:ext cx="8229600" cy="5106390"/>
          </a:xfrm>
        </p:spPr>
        <p:txBody>
          <a:bodyPr>
            <a:normAutofit lnSpcReduction="10000"/>
          </a:bodyPr>
          <a:lstStyle/>
          <a:p>
            <a:pPr marL="0" indent="0">
              <a:buNone/>
            </a:pPr>
            <a:r>
              <a:rPr lang="en-US" sz="2600" dirty="0"/>
              <a:t>TWU members may be eligible to receive up to three years of service credit for time served in the military </a:t>
            </a:r>
            <a:r>
              <a:rPr lang="en-US" sz="2600" u="sng" dirty="0"/>
              <a:t>prior</a:t>
            </a:r>
            <a:r>
              <a:rPr lang="en-US" sz="2600" dirty="0"/>
              <a:t> to their MTA Bus employment:</a:t>
            </a:r>
          </a:p>
          <a:p>
            <a:pPr marL="0" indent="0">
              <a:buNone/>
            </a:pPr>
            <a:endParaRPr lang="en-US" sz="1100" dirty="0"/>
          </a:p>
          <a:p>
            <a:pPr lvl="1">
              <a:buClr>
                <a:schemeClr val="tx2"/>
              </a:buClr>
              <a:buFontTx/>
              <a:buChar char="•"/>
            </a:pPr>
            <a:r>
              <a:rPr lang="en-US" dirty="0"/>
              <a:t>Must have been Honorably Discharged (DD-214.)</a:t>
            </a:r>
          </a:p>
          <a:p>
            <a:pPr lvl="1">
              <a:buClr>
                <a:schemeClr val="tx2"/>
              </a:buClr>
              <a:buFontTx/>
              <a:buChar char="•"/>
            </a:pPr>
            <a:endParaRPr lang="en-US" sz="1100" dirty="0"/>
          </a:p>
          <a:p>
            <a:pPr lvl="1">
              <a:buClr>
                <a:schemeClr val="tx2"/>
              </a:buClr>
              <a:buFontTx/>
              <a:buChar char="•"/>
            </a:pPr>
            <a:r>
              <a:rPr lang="en-US" dirty="0"/>
              <a:t>Must have at least five years of Plan service in order to receive pension credit for your military service.</a:t>
            </a:r>
          </a:p>
          <a:p>
            <a:pPr lvl="1">
              <a:buClr>
                <a:schemeClr val="tx2"/>
              </a:buClr>
              <a:buFontTx/>
              <a:buChar char="•"/>
            </a:pPr>
            <a:endParaRPr lang="en-US" sz="1100" dirty="0"/>
          </a:p>
          <a:p>
            <a:pPr lvl="1">
              <a:buClr>
                <a:schemeClr val="tx2"/>
              </a:buClr>
              <a:buFontTx/>
              <a:buChar char="•"/>
            </a:pPr>
            <a:r>
              <a:rPr lang="en-US" dirty="0"/>
              <a:t>Must not have received credit for this service in any other public retirement system in New York City or New York State. </a:t>
            </a:r>
          </a:p>
          <a:p>
            <a:pPr lvl="1">
              <a:buClr>
                <a:schemeClr val="tx2"/>
              </a:buClr>
              <a:buFontTx/>
              <a:buChar char="•"/>
            </a:pPr>
            <a:endParaRPr lang="en-US" sz="1100" dirty="0"/>
          </a:p>
          <a:p>
            <a:pPr lvl="1">
              <a:buClr>
                <a:schemeClr val="tx2"/>
              </a:buClr>
              <a:buFontTx/>
              <a:buChar char="•"/>
            </a:pPr>
            <a:r>
              <a:rPr lang="en-US" dirty="0"/>
              <a:t>Must apply for and pay for military service </a:t>
            </a:r>
            <a:r>
              <a:rPr lang="en-US" u="sng" dirty="0"/>
              <a:t>prior</a:t>
            </a:r>
            <a:r>
              <a:rPr lang="en-US" dirty="0"/>
              <a:t> to retirement.</a:t>
            </a:r>
          </a:p>
          <a:p>
            <a:pPr marL="0" indent="0" algn="r">
              <a:buNone/>
            </a:pPr>
            <a:endParaRPr lang="en-US" sz="1800" dirty="0"/>
          </a:p>
        </p:txBody>
      </p:sp>
      <p:sp>
        <p:nvSpPr>
          <p:cNvPr id="4" name="Footer Placeholder 3"/>
          <p:cNvSpPr>
            <a:spLocks noGrp="1"/>
          </p:cNvSpPr>
          <p:nvPr>
            <p:ph type="ftr" sz="quarter" idx="11"/>
          </p:nvPr>
        </p:nvSpPr>
        <p:spPr>
          <a:xfrm>
            <a:off x="3124200" y="6356350"/>
            <a:ext cx="3905774"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3416467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Military</a:t>
            </a:r>
            <a:r>
              <a:rPr lang="en-US" sz="3200" dirty="0"/>
              <a:t> Service</a:t>
            </a:r>
            <a:endParaRPr lang="en-US" dirty="0"/>
          </a:p>
        </p:txBody>
      </p:sp>
      <p:sp>
        <p:nvSpPr>
          <p:cNvPr id="3" name="Content Placeholder 2"/>
          <p:cNvSpPr>
            <a:spLocks noGrp="1"/>
          </p:cNvSpPr>
          <p:nvPr>
            <p:ph idx="1"/>
          </p:nvPr>
        </p:nvSpPr>
        <p:spPr/>
        <p:txBody>
          <a:bodyPr>
            <a:normAutofit/>
          </a:bodyPr>
          <a:lstStyle/>
          <a:p>
            <a:pPr marL="0" indent="0">
              <a:lnSpc>
                <a:spcPct val="80000"/>
              </a:lnSpc>
              <a:buNone/>
            </a:pPr>
            <a:r>
              <a:rPr lang="en-US" sz="2600" dirty="0"/>
              <a:t>The cost to purchase military service is equal to the TWU annual pension contribution rate in effect at the time you apply for military service credit, times the number of years of credit you are seeking (not to exceed 3 years).</a:t>
            </a:r>
          </a:p>
          <a:p>
            <a:pPr marL="533400" indent="-533400">
              <a:lnSpc>
                <a:spcPct val="80000"/>
              </a:lnSpc>
              <a:buFont typeface="Wingdings" pitchFamily="2" charset="2"/>
              <a:buNone/>
            </a:pPr>
            <a:endParaRPr lang="en-US" dirty="0"/>
          </a:p>
          <a:p>
            <a:pPr marL="0" indent="0">
              <a:lnSpc>
                <a:spcPct val="80000"/>
              </a:lnSpc>
              <a:buNone/>
            </a:pPr>
            <a:r>
              <a:rPr lang="en-US" dirty="0"/>
              <a:t>	</a:t>
            </a:r>
            <a:r>
              <a:rPr lang="en-US" sz="2600" dirty="0"/>
              <a:t>Methods to purchase military service: </a:t>
            </a:r>
          </a:p>
          <a:p>
            <a:pPr marL="0" indent="0">
              <a:lnSpc>
                <a:spcPct val="80000"/>
              </a:lnSpc>
              <a:buNone/>
            </a:pPr>
            <a:endParaRPr lang="en-US" sz="1000" dirty="0"/>
          </a:p>
          <a:p>
            <a:pPr lvl="1">
              <a:lnSpc>
                <a:spcPct val="80000"/>
              </a:lnSpc>
              <a:buFont typeface="Arial" pitchFamily="34" charset="0"/>
              <a:buChar char="•"/>
            </a:pPr>
            <a:r>
              <a:rPr lang="en-US" sz="2400" dirty="0"/>
              <a:t>Direct rollover from MTA 457 Plan</a:t>
            </a:r>
            <a:r>
              <a:rPr lang="en-US" dirty="0"/>
              <a:t> </a:t>
            </a:r>
            <a:r>
              <a:rPr lang="en-US" sz="2400" dirty="0"/>
              <a:t>or MTA 401k Plan</a:t>
            </a:r>
          </a:p>
          <a:p>
            <a:pPr lvl="1">
              <a:lnSpc>
                <a:spcPct val="80000"/>
              </a:lnSpc>
              <a:buFont typeface="Arial" pitchFamily="34" charset="0"/>
              <a:buChar char="•"/>
            </a:pPr>
            <a:endParaRPr lang="en-US" sz="1000" dirty="0"/>
          </a:p>
          <a:p>
            <a:pPr lvl="1">
              <a:lnSpc>
                <a:spcPct val="80000"/>
              </a:lnSpc>
              <a:buFont typeface="Arial" pitchFamily="34" charset="0"/>
              <a:buChar char="•"/>
            </a:pPr>
            <a:r>
              <a:rPr lang="en-US" dirty="0"/>
              <a:t>Lump sum payment</a:t>
            </a:r>
          </a:p>
          <a:p>
            <a:pPr marL="457200" lvl="1" indent="0">
              <a:lnSpc>
                <a:spcPct val="80000"/>
              </a:lnSpc>
              <a:buNone/>
            </a:pPr>
            <a:endParaRPr lang="en-US" sz="1000" dirty="0"/>
          </a:p>
          <a:p>
            <a:pPr lvl="1">
              <a:lnSpc>
                <a:spcPct val="80000"/>
              </a:lnSpc>
              <a:buFont typeface="Arial" pitchFamily="34" charset="0"/>
              <a:buChar char="•"/>
            </a:pPr>
            <a:r>
              <a:rPr lang="en-US" dirty="0"/>
              <a:t>After-tax payroll deductions for the equivalent period of military service purchased not to exceed 3 years</a:t>
            </a:r>
          </a:p>
          <a:p>
            <a:endParaRPr lang="en-US" dirty="0"/>
          </a:p>
        </p:txBody>
      </p:sp>
      <p:sp>
        <p:nvSpPr>
          <p:cNvPr id="4" name="Footer Placeholder 3"/>
          <p:cNvSpPr>
            <a:spLocks noGrp="1"/>
          </p:cNvSpPr>
          <p:nvPr>
            <p:ph type="ftr" sz="quarter" idx="11"/>
          </p:nvPr>
        </p:nvSpPr>
        <p:spPr>
          <a:xfrm>
            <a:off x="2743200" y="6356350"/>
            <a:ext cx="3657600"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3880573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477" y="-128033"/>
            <a:ext cx="8229600" cy="1143000"/>
          </a:xfrm>
        </p:spPr>
        <p:txBody>
          <a:bodyPr/>
          <a:lstStyle/>
          <a:p>
            <a:r>
              <a:rPr lang="en-US" dirty="0"/>
              <a:t>Pension Benefit</a:t>
            </a:r>
          </a:p>
        </p:txBody>
      </p:sp>
      <p:sp>
        <p:nvSpPr>
          <p:cNvPr id="3" name="Content Placeholder 2"/>
          <p:cNvSpPr>
            <a:spLocks noGrp="1"/>
          </p:cNvSpPr>
          <p:nvPr>
            <p:ph idx="1"/>
          </p:nvPr>
        </p:nvSpPr>
        <p:spPr>
          <a:xfrm>
            <a:off x="457200" y="838899"/>
            <a:ext cx="8229600" cy="5517451"/>
          </a:xfrm>
        </p:spPr>
        <p:txBody>
          <a:bodyPr>
            <a:normAutofit fontScale="92500" lnSpcReduction="10000"/>
          </a:bodyPr>
          <a:lstStyle/>
          <a:p>
            <a:pPr marL="0" indent="0">
              <a:buNone/>
            </a:pPr>
            <a:endParaRPr lang="en-US" sz="2600" dirty="0"/>
          </a:p>
          <a:p>
            <a:pPr marL="0" indent="0" algn="just">
              <a:buNone/>
            </a:pPr>
            <a:r>
              <a:rPr lang="en-US" sz="2600" dirty="0"/>
              <a:t>Your years of pension service as of 1/15/2017 multiplied by a pension credit of $130.00 </a:t>
            </a:r>
          </a:p>
          <a:p>
            <a:pPr marL="0" indent="0" algn="just">
              <a:buNone/>
            </a:pPr>
            <a:endParaRPr lang="en-US" sz="2600" dirty="0"/>
          </a:p>
          <a:p>
            <a:pPr marL="0" indent="0" algn="just">
              <a:buNone/>
            </a:pPr>
            <a:r>
              <a:rPr lang="en-US" sz="2600" dirty="0"/>
              <a:t>								PLUS </a:t>
            </a:r>
          </a:p>
          <a:p>
            <a:pPr marL="0" indent="0" algn="just">
              <a:buNone/>
            </a:pPr>
            <a:endParaRPr lang="en-US" sz="2600" dirty="0"/>
          </a:p>
          <a:p>
            <a:pPr marL="0" indent="0" algn="just">
              <a:buNone/>
            </a:pPr>
            <a:r>
              <a:rPr lang="en-US" sz="2600" dirty="0"/>
              <a:t>The sum of the individual pension credits accrued during each year of service after 1/15/2017, where there are increases in the $130.00 pension credit coinciding with the TWU 100 general wage increase, and which are </a:t>
            </a:r>
            <a:r>
              <a:rPr lang="en-US" sz="2600" b="1" u="sng" dirty="0"/>
              <a:t>applicable only to the pension service accrued in the year of that general wage increase*.</a:t>
            </a:r>
          </a:p>
          <a:p>
            <a:pPr marL="0" indent="0">
              <a:buNone/>
            </a:pPr>
            <a:endParaRPr lang="en-US" sz="2600" dirty="0"/>
          </a:p>
          <a:p>
            <a:pPr marL="0" indent="0">
              <a:buNone/>
            </a:pPr>
            <a:r>
              <a:rPr lang="en-US" sz="2600" dirty="0"/>
              <a:t> (*see example)</a:t>
            </a:r>
            <a:endParaRPr lang="en-US" sz="2600" u="sng" dirty="0"/>
          </a:p>
        </p:txBody>
      </p:sp>
      <p:sp>
        <p:nvSpPr>
          <p:cNvPr id="4" name="Footer Placeholder 3"/>
          <p:cNvSpPr>
            <a:spLocks noGrp="1"/>
          </p:cNvSpPr>
          <p:nvPr>
            <p:ph type="ftr" sz="quarter" idx="11"/>
          </p:nvPr>
        </p:nvSpPr>
        <p:spPr>
          <a:xfrm>
            <a:off x="3124199" y="6356350"/>
            <a:ext cx="3746384"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58431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477" y="-128033"/>
            <a:ext cx="8229600" cy="1143000"/>
          </a:xfrm>
        </p:spPr>
        <p:txBody>
          <a:bodyPr/>
          <a:lstStyle/>
          <a:p>
            <a:r>
              <a:rPr lang="en-US" dirty="0"/>
              <a:t>Pension Benefit</a:t>
            </a:r>
          </a:p>
        </p:txBody>
      </p:sp>
      <p:sp>
        <p:nvSpPr>
          <p:cNvPr id="3" name="Content Placeholder 2"/>
          <p:cNvSpPr>
            <a:spLocks noGrp="1"/>
          </p:cNvSpPr>
          <p:nvPr>
            <p:ph idx="1"/>
          </p:nvPr>
        </p:nvSpPr>
        <p:spPr>
          <a:xfrm>
            <a:off x="457200" y="838900"/>
            <a:ext cx="8229600" cy="5419288"/>
          </a:xfrm>
        </p:spPr>
        <p:txBody>
          <a:bodyPr>
            <a:normAutofit/>
          </a:bodyPr>
          <a:lstStyle/>
          <a:p>
            <a:pPr marL="0" indent="0">
              <a:buNone/>
            </a:pPr>
            <a:r>
              <a:rPr lang="en-US" sz="2000" b="1" dirty="0"/>
              <a:t>Service			Service</a:t>
            </a:r>
          </a:p>
          <a:p>
            <a:pPr marL="0" indent="0">
              <a:buNone/>
            </a:pPr>
            <a:r>
              <a:rPr lang="en-US" sz="2000" b="1" u="sng" dirty="0"/>
              <a:t>From</a:t>
            </a:r>
            <a:r>
              <a:rPr lang="en-US" sz="2000" b="1" dirty="0"/>
              <a:t>			</a:t>
            </a:r>
            <a:r>
              <a:rPr lang="en-US" sz="2000" b="1" u="sng" dirty="0"/>
              <a:t>To</a:t>
            </a:r>
            <a:r>
              <a:rPr lang="en-US" sz="2000" b="1" dirty="0"/>
              <a:t>				</a:t>
            </a:r>
            <a:r>
              <a:rPr lang="en-US" sz="2000" b="1" u="sng" dirty="0"/>
              <a:t>Rate</a:t>
            </a:r>
          </a:p>
          <a:p>
            <a:pPr marL="0" indent="0">
              <a:buNone/>
            </a:pPr>
            <a:r>
              <a:rPr lang="en-US" sz="2000" dirty="0"/>
              <a:t>Date of Hire		1/15/2017		$130.00 </a:t>
            </a:r>
          </a:p>
          <a:p>
            <a:pPr marL="0" indent="0">
              <a:buNone/>
            </a:pPr>
            <a:r>
              <a:rPr lang="en-US" sz="2000" dirty="0"/>
              <a:t>1/16/2017		2/15/2018		$133.25		(2.50% GWI)</a:t>
            </a:r>
          </a:p>
          <a:p>
            <a:pPr marL="0" indent="0">
              <a:buNone/>
            </a:pPr>
            <a:r>
              <a:rPr lang="en-US" sz="2000" dirty="0"/>
              <a:t>2/16/2018		5/15/2019		$136.58		(2.50% GWI)</a:t>
            </a:r>
          </a:p>
          <a:p>
            <a:pPr marL="0" indent="0">
              <a:buNone/>
            </a:pPr>
            <a:r>
              <a:rPr lang="en-US" sz="2000" dirty="0"/>
              <a:t>5/16/2019		5/15/2020		$139.31		(2.00% GWI)</a:t>
            </a:r>
          </a:p>
          <a:p>
            <a:pPr marL="0" indent="0">
              <a:buNone/>
            </a:pPr>
            <a:r>
              <a:rPr lang="en-US" sz="2000" dirty="0"/>
              <a:t>5/16/2020		5/15/2021		$142.44		(2.25% GWI) </a:t>
            </a:r>
          </a:p>
          <a:p>
            <a:pPr marL="0" indent="0">
              <a:buNone/>
            </a:pPr>
            <a:r>
              <a:rPr lang="en-US" sz="2000" dirty="0"/>
              <a:t>5/16/2021		5/15/2022		$146.00		(2.50% GWI)</a:t>
            </a:r>
          </a:p>
          <a:p>
            <a:pPr marL="0" indent="0">
              <a:buNone/>
            </a:pPr>
            <a:r>
              <a:rPr lang="en-US" sz="2000" dirty="0"/>
              <a:t>5/15/2022		5/15/2023		$150.02		(2.75% GWI)</a:t>
            </a:r>
          </a:p>
          <a:p>
            <a:pPr marL="0" indent="0">
              <a:buNone/>
            </a:pPr>
            <a:r>
              <a:rPr lang="en-US" sz="2000" dirty="0"/>
              <a:t>5/16/2023		5/15/2024		$154.52		(3.00% </a:t>
            </a:r>
            <a:r>
              <a:rPr lang="en-US" sz="2000" dirty="0" err="1"/>
              <a:t>GWI</a:t>
            </a:r>
            <a:r>
              <a:rPr lang="en-US" sz="2000" dirty="0"/>
              <a:t>) </a:t>
            </a:r>
          </a:p>
          <a:p>
            <a:pPr marL="0" indent="0">
              <a:buNone/>
            </a:pPr>
            <a:r>
              <a:rPr lang="en-US" sz="2000" dirty="0"/>
              <a:t>5/16/2024		5/15/2025		$159.16		(3.00% </a:t>
            </a:r>
            <a:r>
              <a:rPr lang="en-US" sz="2000" dirty="0" err="1"/>
              <a:t>GWI</a:t>
            </a:r>
            <a:r>
              <a:rPr lang="en-US" sz="2000" dirty="0"/>
              <a:t>)</a:t>
            </a:r>
          </a:p>
          <a:p>
            <a:pPr marL="0" indent="0">
              <a:buNone/>
            </a:pPr>
            <a:r>
              <a:rPr lang="en-US" sz="2000" dirty="0"/>
              <a:t>5/15/2025		5/15/2026		$164.73		(3.00% </a:t>
            </a:r>
            <a:r>
              <a:rPr lang="en-US" sz="2000" dirty="0" err="1"/>
              <a:t>GWI</a:t>
            </a:r>
            <a:r>
              <a:rPr lang="en-US" sz="2000" dirty="0"/>
              <a:t>)</a:t>
            </a:r>
          </a:p>
          <a:p>
            <a:pPr marL="0" indent="0">
              <a:buNone/>
            </a:pPr>
            <a:r>
              <a:rPr lang="en-US" sz="2000" dirty="0"/>
              <a:t>After 5/15/2026						TBD</a:t>
            </a:r>
          </a:p>
        </p:txBody>
      </p:sp>
      <p:sp>
        <p:nvSpPr>
          <p:cNvPr id="4" name="Footer Placeholder 3"/>
          <p:cNvSpPr>
            <a:spLocks noGrp="1"/>
          </p:cNvSpPr>
          <p:nvPr>
            <p:ph type="ftr" sz="quarter" idx="11"/>
          </p:nvPr>
        </p:nvSpPr>
        <p:spPr>
          <a:xfrm>
            <a:off x="3124199" y="6356350"/>
            <a:ext cx="3880608"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202024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477" y="-128033"/>
            <a:ext cx="8229600" cy="1143000"/>
          </a:xfrm>
        </p:spPr>
        <p:txBody>
          <a:bodyPr/>
          <a:lstStyle/>
          <a:p>
            <a:r>
              <a:rPr lang="en-US" dirty="0"/>
              <a:t>Pension Benefit Example</a:t>
            </a:r>
          </a:p>
        </p:txBody>
      </p:sp>
      <p:sp>
        <p:nvSpPr>
          <p:cNvPr id="3" name="Content Placeholder 2"/>
          <p:cNvSpPr>
            <a:spLocks noGrp="1"/>
          </p:cNvSpPr>
          <p:nvPr>
            <p:ph idx="1"/>
          </p:nvPr>
        </p:nvSpPr>
        <p:spPr>
          <a:xfrm>
            <a:off x="457200" y="838899"/>
            <a:ext cx="8229600" cy="5517451"/>
          </a:xfrm>
        </p:spPr>
        <p:txBody>
          <a:bodyPr>
            <a:normAutofit/>
          </a:bodyPr>
          <a:lstStyle/>
          <a:p>
            <a:pPr marL="0" indent="0" algn="ctr">
              <a:buNone/>
            </a:pPr>
            <a:r>
              <a:rPr lang="en-US" sz="2600" dirty="0"/>
              <a:t>Example – 26 Years of service as of 5/15/2023</a:t>
            </a:r>
          </a:p>
          <a:p>
            <a:pPr marL="0" indent="0">
              <a:buNone/>
            </a:pPr>
            <a:endParaRPr lang="en-US" sz="2600" dirty="0"/>
          </a:p>
          <a:p>
            <a:pPr marL="0" indent="0">
              <a:buNone/>
            </a:pPr>
            <a:r>
              <a:rPr lang="en-US" sz="2600" dirty="0"/>
              <a:t>  		20 years x $130.00  	= $2,600.00		</a:t>
            </a:r>
            <a:r>
              <a:rPr lang="en-US" sz="2000" dirty="0"/>
              <a:t>(1/15/2017)</a:t>
            </a:r>
          </a:p>
          <a:p>
            <a:pPr marL="0" indent="0">
              <a:buNone/>
            </a:pPr>
            <a:r>
              <a:rPr lang="en-US" sz="2600" dirty="0"/>
              <a:t>    		   1 year  x $133.25 	=    $133.25		</a:t>
            </a:r>
            <a:r>
              <a:rPr lang="en-US" sz="2000" dirty="0"/>
              <a:t>(2/15/2018)</a:t>
            </a:r>
          </a:p>
          <a:p>
            <a:pPr marL="0" indent="0">
              <a:buNone/>
            </a:pPr>
            <a:r>
              <a:rPr lang="en-US" sz="2600" dirty="0"/>
              <a:t>		   1 year  x $136.58    =    $136.58		</a:t>
            </a:r>
            <a:r>
              <a:rPr lang="en-US" sz="2000" dirty="0"/>
              <a:t>(5/15/2019)</a:t>
            </a:r>
          </a:p>
          <a:p>
            <a:pPr marL="0" indent="0">
              <a:buNone/>
            </a:pPr>
            <a:r>
              <a:rPr lang="en-US" sz="2600" dirty="0"/>
              <a:t>		   1 year  x $139.31    =    $139.31		</a:t>
            </a:r>
            <a:r>
              <a:rPr lang="en-US" sz="2000" dirty="0"/>
              <a:t>(5/15/2020)</a:t>
            </a:r>
          </a:p>
          <a:p>
            <a:pPr marL="0" indent="0">
              <a:buNone/>
            </a:pPr>
            <a:r>
              <a:rPr lang="en-US" sz="2600" dirty="0"/>
              <a:t>		   1 year  x $142.44    =    $142.44		</a:t>
            </a:r>
            <a:r>
              <a:rPr lang="en-US" sz="2000" dirty="0"/>
              <a:t>(5/15/2021)</a:t>
            </a:r>
          </a:p>
          <a:p>
            <a:pPr marL="0" indent="0">
              <a:buNone/>
            </a:pPr>
            <a:r>
              <a:rPr lang="en-US" sz="2600" dirty="0"/>
              <a:t>		   1 year  x $146.00    =    $146.00		</a:t>
            </a:r>
            <a:r>
              <a:rPr lang="en-US" sz="2000" dirty="0"/>
              <a:t>(5/15/2022)</a:t>
            </a:r>
            <a:endParaRPr lang="en-US" sz="2600" dirty="0"/>
          </a:p>
          <a:p>
            <a:pPr marL="0" indent="0">
              <a:buNone/>
            </a:pPr>
            <a:r>
              <a:rPr lang="en-US" sz="2600" dirty="0"/>
              <a:t>		   </a:t>
            </a:r>
            <a:r>
              <a:rPr lang="en-US" sz="2600" u="sng" dirty="0"/>
              <a:t>1 year  x $150.02    =    $150.02 </a:t>
            </a:r>
            <a:r>
              <a:rPr lang="en-US" sz="2600" dirty="0"/>
              <a:t>	</a:t>
            </a:r>
            <a:r>
              <a:rPr lang="en-US" sz="2000" dirty="0"/>
              <a:t>(5/15/2023)</a:t>
            </a:r>
            <a:r>
              <a:rPr lang="en-US" sz="2600" dirty="0"/>
              <a:t>	</a:t>
            </a:r>
          </a:p>
          <a:p>
            <a:pPr marL="0" indent="0">
              <a:buNone/>
            </a:pPr>
            <a:r>
              <a:rPr lang="en-US" sz="2600" dirty="0"/>
              <a:t>		    TOTAL BENEFIT	</a:t>
            </a:r>
            <a:r>
              <a:rPr lang="en-US" sz="2600" b="1" dirty="0"/>
              <a:t>= $3,447.60</a:t>
            </a:r>
          </a:p>
        </p:txBody>
      </p:sp>
      <p:sp>
        <p:nvSpPr>
          <p:cNvPr id="4" name="Footer Placeholder 3"/>
          <p:cNvSpPr>
            <a:spLocks noGrp="1"/>
          </p:cNvSpPr>
          <p:nvPr>
            <p:ph type="ftr" sz="quarter" idx="11"/>
          </p:nvPr>
        </p:nvSpPr>
        <p:spPr>
          <a:xfrm>
            <a:off x="3124199" y="6356350"/>
            <a:ext cx="3922553" cy="365125"/>
          </a:xfrm>
        </p:spPr>
        <p:txBody>
          <a:bodyPr/>
          <a:lstStyle/>
          <a:p>
            <a:r>
              <a:rPr lang="en-US"/>
              <a:t>MTA Bus TSO Local 106 Members (effective as of 10/31/2023)</a:t>
            </a:r>
            <a:endParaRPr lang="en-US" dirty="0"/>
          </a:p>
        </p:txBody>
      </p:sp>
    </p:spTree>
    <p:extLst>
      <p:ext uri="{BB962C8B-B14F-4D97-AF65-F5344CB8AC3E}">
        <p14:creationId xmlns:p14="http://schemas.microsoft.com/office/powerpoint/2010/main" val="8760238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3743</TotalTime>
  <Words>2285</Words>
  <Application>Microsoft Office PowerPoint</Application>
  <PresentationFormat>On-screen Show (4:3)</PresentationFormat>
  <Paragraphs>219</Paragraphs>
  <Slides>22</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Tahoma</vt:lpstr>
      <vt:lpstr>Wingdings</vt:lpstr>
      <vt:lpstr>Office Theme</vt:lpstr>
      <vt:lpstr> MTA  Defined Benefit Pension Plan </vt:lpstr>
      <vt:lpstr>MTA Defined Benefit Pension Plan for MTA Bus TSO Members</vt:lpstr>
      <vt:lpstr>Retirement Eligibility</vt:lpstr>
      <vt:lpstr>Service</vt:lpstr>
      <vt:lpstr>Military Service</vt:lpstr>
      <vt:lpstr>Military Service</vt:lpstr>
      <vt:lpstr>Pension Benefit</vt:lpstr>
      <vt:lpstr>Pension Benefit</vt:lpstr>
      <vt:lpstr>Pension Benefit Example</vt:lpstr>
      <vt:lpstr>Disability Retirement Eligibility</vt:lpstr>
      <vt:lpstr>Disability Retirement Benefit</vt:lpstr>
      <vt:lpstr>Bi-Weekly Contributions</vt:lpstr>
      <vt:lpstr>Contributions</vt:lpstr>
      <vt:lpstr>Benefit Payment Options</vt:lpstr>
      <vt:lpstr>Cost-of-Living-Adjustment (COLA)</vt:lpstr>
      <vt:lpstr>Pre-Retirement Death Benefit</vt:lpstr>
      <vt:lpstr>Filing for Retirement</vt:lpstr>
      <vt:lpstr>Required Documents</vt:lpstr>
      <vt:lpstr>Benefit Commencement Date</vt:lpstr>
      <vt:lpstr>Last Day on Payroll</vt:lpstr>
      <vt:lpstr>For Additional Information</vt:lpstr>
      <vt:lpstr>PowerPoint Presentation</vt:lpstr>
    </vt:vector>
  </TitlesOfParts>
  <Company>MTA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 Michaels</dc:creator>
  <cp:lastModifiedBy>Loudis, David</cp:lastModifiedBy>
  <cp:revision>234</cp:revision>
  <cp:lastPrinted>2023-10-30T14:50:33Z</cp:lastPrinted>
  <dcterms:created xsi:type="dcterms:W3CDTF">2012-02-07T21:28:48Z</dcterms:created>
  <dcterms:modified xsi:type="dcterms:W3CDTF">2024-01-17T18:31:48Z</dcterms:modified>
  <cp:contentStatus/>
</cp:coreProperties>
</file>